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handoutMasterIdLst>
    <p:handoutMasterId r:id="rId42"/>
  </p:handoutMasterIdLst>
  <p:sldIdLst>
    <p:sldId id="303" r:id="rId2"/>
    <p:sldId id="307" r:id="rId3"/>
    <p:sldId id="304" r:id="rId4"/>
    <p:sldId id="301" r:id="rId5"/>
    <p:sldId id="332" r:id="rId6"/>
    <p:sldId id="336" r:id="rId7"/>
    <p:sldId id="328" r:id="rId8"/>
    <p:sldId id="333" r:id="rId9"/>
    <p:sldId id="337" r:id="rId10"/>
    <p:sldId id="424" r:id="rId11"/>
    <p:sldId id="321" r:id="rId12"/>
    <p:sldId id="261" r:id="rId13"/>
    <p:sldId id="262" r:id="rId14"/>
    <p:sldId id="263" r:id="rId15"/>
    <p:sldId id="265" r:id="rId16"/>
    <p:sldId id="310" r:id="rId17"/>
    <p:sldId id="311" r:id="rId18"/>
    <p:sldId id="320" r:id="rId19"/>
    <p:sldId id="312" r:id="rId20"/>
    <p:sldId id="323" r:id="rId21"/>
    <p:sldId id="324" r:id="rId22"/>
    <p:sldId id="316" r:id="rId23"/>
    <p:sldId id="319" r:id="rId24"/>
    <p:sldId id="314" r:id="rId25"/>
    <p:sldId id="313" r:id="rId26"/>
    <p:sldId id="338" r:id="rId27"/>
    <p:sldId id="340" r:id="rId28"/>
    <p:sldId id="425" r:id="rId29"/>
    <p:sldId id="426" r:id="rId30"/>
    <p:sldId id="427" r:id="rId31"/>
    <p:sldId id="429" r:id="rId32"/>
    <p:sldId id="430" r:id="rId33"/>
    <p:sldId id="432" r:id="rId34"/>
    <p:sldId id="431" r:id="rId35"/>
    <p:sldId id="433" r:id="rId36"/>
    <p:sldId id="392" r:id="rId37"/>
    <p:sldId id="422" r:id="rId38"/>
    <p:sldId id="329" r:id="rId39"/>
    <p:sldId id="339" r:id="rId4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06"/>
    <p:restoredTop sz="71828"/>
  </p:normalViewPr>
  <p:slideViewPr>
    <p:cSldViewPr snapToGrid="0" snapToObjects="1">
      <p:cViewPr varScale="1">
        <p:scale>
          <a:sx n="159" d="100"/>
          <a:sy n="159" d="100"/>
        </p:scale>
        <p:origin x="512" y="184"/>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7/13/19</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7/13/19</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Welcome to Reproducible Clinical Data Analysis with R and </a:t>
            </a:r>
            <a:r>
              <a:rPr lang="en-US" dirty="0" err="1">
                <a:sym typeface="Wingdings" pitchFamily="2" charset="2"/>
              </a:rPr>
              <a:t>RStudio</a:t>
            </a:r>
            <a:r>
              <a:rPr lang="en-US" dirty="0">
                <a:sym typeface="Wingdings" pitchFamily="2" charset="2"/>
              </a:rPr>
              <a:t>.</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71756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778658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probably a good idea to </a:t>
            </a:r>
            <a:r>
              <a:rPr lang="en-US" baseline="0" dirty="0"/>
              <a:t>start by defining the closely related but distinct concepts of 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623109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Duke cancer scandal, perpetrated by Anil</a:t>
            </a:r>
            <a:r>
              <a:rPr lang="en-US" baseline="0" dirty="0"/>
              <a:t> </a:t>
            </a:r>
            <a:r>
              <a:rPr lang="en-US" baseline="0" dirty="0" err="1"/>
              <a:t>Potti</a:t>
            </a:r>
            <a:r>
              <a:rPr lang="en-US" baseline="0" dirty="0"/>
              <a:t> and Joseph Nevins, is a c</a:t>
            </a:r>
            <a:r>
              <a:rPr lang="en-US" dirty="0"/>
              <a:t>ase study that has been extensively covered</a:t>
            </a:r>
            <a:r>
              <a:rPr lang="en-US" baseline="0" dirty="0"/>
              <a:t> in scientific and lay press.</a:t>
            </a:r>
          </a:p>
          <a:p>
            <a:endParaRPr lang="en-US" baseline="0" dirty="0"/>
          </a:p>
          <a:p>
            <a:r>
              <a:rPr lang="en-US" baseline="0" dirty="0" err="1"/>
              <a:t>Potti</a:t>
            </a:r>
            <a:r>
              <a:rPr lang="en-US" baseline="0" dirty="0"/>
              <a:t> and Nevins tried to use microarray gene expression data of tumor tissue to predict sensitivity to chemotherapeutic agents. That was a highly anticipated technology back in the mid-2000s, and their papers got published in high-profile journals including Nature Medicine, JAMA, and the NEJM.</a:t>
            </a:r>
          </a:p>
          <a:p>
            <a:endParaRPr lang="en-US" baseline="0" dirty="0"/>
          </a:p>
          <a:p>
            <a:r>
              <a:rPr lang="en-US" baseline="0" dirty="0"/>
              <a:t>Unfortunately, there were serious errors in the analysis pipeline and then the investigators tried to cover that up</a:t>
            </a:r>
          </a:p>
          <a:p>
            <a:endParaRPr lang="en-US" baseline="0" dirty="0"/>
          </a:p>
          <a:p>
            <a:r>
              <a:rPr lang="en-US" baseline="0" dirty="0"/>
              <a:t>Even more unfortunately, clinical trials were based on flawed models, and patients were allocated to the wrong treatment arms</a:t>
            </a:r>
          </a:p>
          <a:p>
            <a:endParaRPr lang="en-US" baseline="0" dirty="0"/>
          </a:p>
          <a:p>
            <a:r>
              <a:rPr lang="en-US" baseline="0" dirty="0"/>
              <a:t>In the end, 11 papers were retracted, and Duke settled 11+ lawsuits.</a:t>
            </a:r>
            <a:endParaRPr lang="en-US" dirty="0"/>
          </a:p>
          <a:p>
            <a:endParaRPr lang="en-US" dirty="0"/>
          </a:p>
          <a:p>
            <a:r>
              <a:rPr lang="en-US" dirty="0"/>
              <a:t>Although media</a:t>
            </a:r>
            <a:r>
              <a:rPr lang="en-US" baseline="0" dirty="0"/>
              <a:t> coverage focused on misconduct, the root cause of patient harm here was that errors that were made during the analysis stage weren’t appreciated in time before clinical trials started. And the main reason these errors remained undetected for such a long time is that there wasn’t a record of the data analysis steps that would have allowed others to examine what the investigators had done.</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277535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a:t>
            </a:r>
            <a:r>
              <a:rPr lang="en-US" baseline="0" dirty="0"/>
              <a:t> </a:t>
            </a:r>
            <a:r>
              <a:rPr lang="en-US" baseline="0" dirty="0" err="1"/>
              <a:t>Baggerly</a:t>
            </a:r>
            <a:r>
              <a:rPr lang="en-US" baseline="0" dirty="0"/>
              <a:t>, a bioinformatician at MD Anderson, wanted to reproduce the results from one of the papers, be he consistently got different results.</a:t>
            </a:r>
          </a:p>
          <a:p>
            <a:endParaRPr lang="en-US" baseline="0" dirty="0"/>
          </a:p>
          <a:p>
            <a:r>
              <a:rPr lang="en-US" baseline="0" dirty="0"/>
              <a:t>After trying to resolve these inconsistencies with the authors of the paper, he started trying to figure out </a:t>
            </a:r>
            <a:r>
              <a:rPr lang="en-US" i="1" baseline="0" dirty="0"/>
              <a:t>how</a:t>
            </a:r>
            <a:r>
              <a:rPr lang="en-US" i="0" baseline="0" dirty="0"/>
              <a:t> the authors must have gotten to the wrong results</a:t>
            </a:r>
            <a:r>
              <a:rPr lang="en-US" baseline="0" dirty="0"/>
              <a:t>. Here is an example:</a:t>
            </a:r>
          </a:p>
          <a:p>
            <a:endParaRPr lang="en-US" baseline="0" dirty="0"/>
          </a:p>
          <a:p>
            <a:r>
              <a:rPr lang="en-US" baseline="0" dirty="0"/>
              <a:t>These are a few of the hundreds of probe sets </a:t>
            </a:r>
            <a:r>
              <a:rPr lang="mr-IN" baseline="0" dirty="0"/>
              <a:t>–</a:t>
            </a:r>
            <a:r>
              <a:rPr lang="en-US" baseline="0" dirty="0"/>
              <a:t> each corresponds to a gene </a:t>
            </a:r>
            <a:r>
              <a:rPr lang="mr-IN" baseline="0" dirty="0"/>
              <a:t>–</a:t>
            </a:r>
            <a:r>
              <a:rPr lang="en-US" baseline="0" dirty="0"/>
              <a:t> that the Duke investigators reported to predict sensitivity to 5-FU. </a:t>
            </a:r>
          </a:p>
          <a:p>
            <a:endParaRPr lang="en-US" baseline="0" dirty="0"/>
          </a:p>
          <a:p>
            <a:r>
              <a:rPr lang="en-US" baseline="0" dirty="0"/>
              <a:t>Left (“Theirs”): probe sets as they were reported in the paper. </a:t>
            </a:r>
          </a:p>
          <a:p>
            <a:r>
              <a:rPr lang="en-US" baseline="0" dirty="0"/>
              <a:t>Right (“Ours”): the probe sets which </a:t>
            </a:r>
            <a:r>
              <a:rPr lang="en-US" baseline="0" dirty="0" err="1"/>
              <a:t>Baggerly</a:t>
            </a:r>
            <a:r>
              <a:rPr lang="en-US" baseline="0" dirty="0"/>
              <a:t> got when he re-did the clustering analysis to get to the list of significantly associated probe sets.</a:t>
            </a:r>
          </a:p>
          <a:p>
            <a:endParaRPr lang="en-US" baseline="0" dirty="0"/>
          </a:p>
          <a:p>
            <a:r>
              <a:rPr lang="en-US" baseline="0" dirty="0"/>
              <a:t>You might appreciate that there is an off-by-one indexing error (frameshift) </a:t>
            </a:r>
            <a:r>
              <a:rPr lang="mr-IN" baseline="0" dirty="0"/>
              <a:t>–</a:t>
            </a:r>
            <a:r>
              <a:rPr lang="en-US" baseline="0" dirty="0"/>
              <a:t> root cause: the program the Duke investigators used has a GUI that requires two inputs, first: a list of gene expression values, WITH header row; and second: a list probe sets, in the same order as the first list, but WITHOUT a header row. So when you use Excel and you cut and paste and include the header row this is what you get.</a:t>
            </a:r>
          </a:p>
          <a:p>
            <a:endParaRPr lang="en-US" baseline="0" dirty="0"/>
          </a:p>
          <a:p>
            <a:r>
              <a:rPr lang="en-US" baseline="0" dirty="0"/>
              <a:t>This is just one of many errors he discovered. All of the errors were simple, like label reversal, batch effects, and indexing errors. These errors are common and don’t necessarily indicate that the investigators who make them are incompetent. Peer review of a well-documented analysis actually makes these kinds of errors straightforward to find and fix. But without documentation, it’s very time consuming.</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857081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main lessons to take away from the Duke Scandal is that a critical barrier</a:t>
            </a:r>
            <a:r>
              <a:rPr lang="en-US" baseline="0" dirty="0"/>
              <a:t> to reproducibility is the tendency of investigators to use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840859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which makes sense when you consider the following three statements and ask yourself if they sound familiar.</a:t>
            </a:r>
            <a:endParaRPr lang="en-US" baseline="0" dirty="0"/>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16</a:t>
            </a:fld>
            <a:endParaRPr lang="en-US"/>
          </a:p>
        </p:txBody>
      </p:sp>
    </p:spTree>
    <p:extLst>
      <p:ext uri="{BB962C8B-B14F-4D97-AF65-F5344CB8AC3E}">
        <p14:creationId xmlns:p14="http://schemas.microsoft.com/office/powerpoint/2010/main" val="247446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After time is up, ask people to share.</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455349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I’ll discuss some of the decisions we’ve made around the tools we will use in this course.</a:t>
            </a:r>
          </a:p>
          <a:p>
            <a:endParaRPr lang="en-US" baseline="0" dirty="0"/>
          </a:p>
          <a:p>
            <a:r>
              <a:rPr lang="en-US" baseline="0" dirty="0"/>
              <a:t>One basic principle we try to adhere to is that although there are many ways you can do something in R, we will demonstrate only ONE way, the way we believe to be most powerful, intuitive, and suited for the objectives of the course.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995357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 Does Not Stand for “Reproducible”</a:t>
            </a:r>
            <a:r>
              <a:rPr lang="mr-IN" sz="1200" dirty="0"/>
              <a:t>…</a:t>
            </a:r>
            <a:r>
              <a:rPr lang="en-US" sz="1200" dirty="0"/>
              <a:t> But It Might As Well</a:t>
            </a:r>
          </a:p>
          <a:p>
            <a:endParaRPr lang="en-US" baseline="0" dirty="0"/>
          </a:p>
          <a:p>
            <a:r>
              <a:rPr lang="en-US" baseline="0" dirty="0"/>
              <a:t>R code is concise, and in the style that we’ll be using in this course, also often quite human-readable.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free, and so are thousands of R packages are free. They work on Windows computers, Macs, and inside a web browser. It’s widely used in academia and industry. If there’s a fancy or new statistical method you want to use, or one that’s only used in a specific field (like method comparison or RNA-</a:t>
            </a:r>
            <a:r>
              <a:rPr lang="en-US" baseline="0" dirty="0" err="1"/>
              <a:t>seq</a:t>
            </a:r>
            <a:r>
              <a:rPr lang="en-US" baseline="0" dirty="0"/>
              <a:t> analysis) there’s probably one or more well-documented R packages for it.</a:t>
            </a:r>
            <a:endParaRPr lang="en-US" dirty="0"/>
          </a:p>
          <a:p>
            <a:endParaRPr lang="en-US" baseline="0" dirty="0"/>
          </a:p>
          <a:p>
            <a:r>
              <a:rPr lang="en-US" baseline="0" dirty="0"/>
              <a:t>R Markdown, which we’ll talk about more later, makes reproducible report writing easy.</a:t>
            </a:r>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19</a:t>
            </a:fld>
            <a:endParaRPr lang="en-US"/>
          </a:p>
        </p:txBody>
      </p:sp>
    </p:spTree>
    <p:extLst>
      <p:ext uri="{BB962C8B-B14F-4D97-AF65-F5344CB8AC3E}">
        <p14:creationId xmlns:p14="http://schemas.microsoft.com/office/powerpoint/2010/main" val="1968503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highly interactive course, and you’ll be doing a lot of the exercises in groups. So I’d like to kick things off by having you form pairs or groups of 3, and tell each other who you are; what experience you have with MS Excel; and what you’d like to do with R/</a:t>
            </a:r>
            <a:r>
              <a:rPr lang="en-US" dirty="0" err="1"/>
              <a:t>RStudio</a:t>
            </a:r>
            <a:r>
              <a:rPr lang="en-US" dirty="0"/>
              <a:t>. If you don’t know yet, that’s fine! Also – make sure that there’s at least one laptop in each group.</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110765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be using …</a:t>
            </a:r>
          </a:p>
        </p:txBody>
      </p:sp>
      <p:sp>
        <p:nvSpPr>
          <p:cNvPr id="4" name="Slide Number Placeholder 3"/>
          <p:cNvSpPr>
            <a:spLocks noGrp="1"/>
          </p:cNvSpPr>
          <p:nvPr>
            <p:ph type="sldNum" sz="quarter" idx="10"/>
          </p:nvPr>
        </p:nvSpPr>
        <p:spPr/>
        <p:txBody>
          <a:bodyPr/>
          <a:lstStyle/>
          <a:p>
            <a:fld id="{DD65BEC1-91A9-F040-80A2-A1EC33E8D6DB}" type="slidenum">
              <a:rPr lang="en-US" smtClean="0"/>
              <a:t>20</a:t>
            </a:fld>
            <a:endParaRPr lang="en-US"/>
          </a:p>
        </p:txBody>
      </p:sp>
    </p:spTree>
    <p:extLst>
      <p:ext uri="{BB962C8B-B14F-4D97-AF65-F5344CB8AC3E}">
        <p14:creationId xmlns:p14="http://schemas.microsoft.com/office/powerpoint/2010/main" val="169957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a:t>
            </a:r>
            <a:r>
              <a:rPr lang="en-US" dirty="0" err="1"/>
              <a:t>RStudio</a:t>
            </a:r>
            <a:r>
              <a:rPr lang="en-US" dirty="0"/>
              <a:t>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This gives </a:t>
            </a:r>
            <a:r>
              <a:rPr lang="en-US" baseline="0" dirty="0"/>
              <a:t>you back some of the visual benefits of Excel. </a:t>
            </a:r>
            <a:endParaRPr lang="en-US" dirty="0"/>
          </a:p>
          <a:p>
            <a:endParaRPr lang="en-US" dirty="0"/>
          </a:p>
          <a:p>
            <a:r>
              <a:rPr lang="en-US" dirty="0"/>
              <a:t>The Console on the bottom left. You can use the console quickly run an individual R commend, like install a package. We won’t use the console too much in this course.</a:t>
            </a:r>
          </a:p>
          <a:p>
            <a:endParaRPr lang="en-US" dirty="0"/>
          </a:p>
          <a:p>
            <a:r>
              <a:rPr lang="en-US" dirty="0"/>
              <a:t>The Environment allows you to look at </a:t>
            </a:r>
            <a:r>
              <a:rPr lang="en-US" baseline="0" dirty="0"/>
              <a:t>your data. We’ll explore this in the second session.</a:t>
            </a:r>
          </a:p>
          <a:p>
            <a:endParaRPr lang="en-US" baseline="0" dirty="0"/>
          </a:p>
          <a:p>
            <a:r>
              <a:rPr lang="en-US" baseline="0" dirty="0"/>
              <a:t>The Output pane is where you can see a couple of different things, depending on which tab is active – here it shows some rendered R Markdown, but you most likely are looking at a list of files.</a:t>
            </a:r>
          </a:p>
        </p:txBody>
      </p:sp>
      <p:sp>
        <p:nvSpPr>
          <p:cNvPr id="4" name="Slide Number Placeholder 3"/>
          <p:cNvSpPr>
            <a:spLocks noGrp="1"/>
          </p:cNvSpPr>
          <p:nvPr>
            <p:ph type="sldNum" sz="quarter" idx="10"/>
          </p:nvPr>
        </p:nvSpPr>
        <p:spPr/>
        <p:txBody>
          <a:bodyPr/>
          <a:lstStyle/>
          <a:p>
            <a:fld id="{DD65BEC1-91A9-F040-80A2-A1EC33E8D6DB}" type="slidenum">
              <a:rPr lang="en-US" smtClean="0"/>
              <a:t>21</a:t>
            </a:fld>
            <a:endParaRPr lang="en-US"/>
          </a:p>
        </p:txBody>
      </p:sp>
    </p:spTree>
    <p:extLst>
      <p:ext uri="{BB962C8B-B14F-4D97-AF65-F5344CB8AC3E}">
        <p14:creationId xmlns:p14="http://schemas.microsoft.com/office/powerpoint/2010/main" val="644476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already organize your data in Excel.</a:t>
            </a:r>
          </a:p>
          <a:p>
            <a:pPr marL="171450" indent="-171450">
              <a:buFontTx/>
              <a:buChar char="-"/>
            </a:pPr>
            <a:r>
              <a:rPr lang="en-US" dirty="0"/>
              <a:t>Programming code that acts on the data should be consistent, concise, and mimic the English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22</a:t>
            </a:fld>
            <a:endParaRPr lang="en-US"/>
          </a:p>
        </p:txBody>
      </p:sp>
    </p:spTree>
    <p:extLst>
      <p:ext uri="{BB962C8B-B14F-4D97-AF65-F5344CB8AC3E}">
        <p14:creationId xmlns:p14="http://schemas.microsoft.com/office/powerpoint/2010/main" val="1487502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features that makes R powerful is the fact</a:t>
            </a:r>
            <a:r>
              <a:rPr lang="en-US" baseline="0" dirty="0"/>
              <a:t> that it’s easy to extend its functionality with packages.</a:t>
            </a:r>
          </a:p>
          <a:p>
            <a:endParaRPr lang="en-US" baseline="0" dirty="0"/>
          </a:p>
          <a:p>
            <a:r>
              <a:rPr lang="en-US" baseline="0" dirty="0"/>
              <a:t>A package is a essentially a zip file that contains data sets, functions, and help files that document those data sets and functions.</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a:t>
            </a:r>
            <a:r>
              <a:rPr lang="en-US" b="0" baseline="0" dirty="0" err="1"/>
              <a:t>RStudio</a:t>
            </a:r>
            <a:r>
              <a:rPr lang="en-US" b="0" baseline="0" dirty="0"/>
              <a:t> Server, you won’t need to install any packages for this course. But at times you’ll need to load packages. We’ll practice this later.</a:t>
            </a:r>
            <a:endParaRPr lang="en-US" baseline="0" dirty="0"/>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03691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is a language for reproducible reporting. What this means is that:</a:t>
            </a:r>
          </a:p>
          <a:p>
            <a:pPr marL="171450" indent="-171450">
              <a:buFontTx/>
              <a:buChar char="-"/>
            </a:pPr>
            <a:r>
              <a:rPr lang="en-US" dirty="0"/>
              <a:t>You can have computer code right before or after a narrative that documents the purpose of the code and details about decisions that were made in the analysis.</a:t>
            </a:r>
          </a:p>
          <a:p>
            <a:pPr marL="171450" indent="-171450">
              <a:buFontTx/>
              <a:buChar char="-"/>
            </a:pPr>
            <a:r>
              <a:rPr lang="en-US" dirty="0"/>
              <a:t>R Markdown documents can be converted into web pages or PDF documents that can be shared. </a:t>
            </a:r>
          </a:p>
          <a:p>
            <a:pPr marL="171450" indent="-171450">
              <a:buFontTx/>
              <a:buChar char="-"/>
            </a:pPr>
            <a:r>
              <a:rPr lang="en-US" dirty="0"/>
              <a:t>Since R Markdown documents are computer code, it’s possible to automate them or turn them into analytic dashboards.</a:t>
            </a:r>
          </a:p>
        </p:txBody>
      </p:sp>
      <p:sp>
        <p:nvSpPr>
          <p:cNvPr id="4" name="Slide Number Placeholder 3"/>
          <p:cNvSpPr>
            <a:spLocks noGrp="1"/>
          </p:cNvSpPr>
          <p:nvPr>
            <p:ph type="sldNum" sz="quarter" idx="10"/>
          </p:nvPr>
        </p:nvSpPr>
        <p:spPr/>
        <p:txBody>
          <a:bodyPr/>
          <a:lstStyle/>
          <a:p>
            <a:fld id="{DD65BEC1-91A9-F040-80A2-A1EC33E8D6DB}" type="slidenum">
              <a:rPr lang="en-US" smtClean="0"/>
              <a:t>24</a:t>
            </a:fld>
            <a:endParaRPr lang="en-US"/>
          </a:p>
        </p:txBody>
      </p:sp>
    </p:spTree>
    <p:extLst>
      <p:ext uri="{BB962C8B-B14F-4D97-AF65-F5344CB8AC3E}">
        <p14:creationId xmlns:p14="http://schemas.microsoft.com/office/powerpoint/2010/main" val="1233111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 Markdown document is </a:t>
            </a:r>
            <a:r>
              <a:rPr lang="en-US" baseline="0" dirty="0"/>
              <a:t>a regular text file that has “marks” to add styling. This text document can then be converted into a HTML or PDF document, in a process called “knitting”.</a:t>
            </a:r>
          </a:p>
          <a:p>
            <a:endParaRPr lang="en-US" baseline="0" dirty="0"/>
          </a:p>
          <a:p>
            <a:r>
              <a:rPr lang="en-US" baseline="0" dirty="0"/>
              <a:t>The “marks” (#, *, brackets for link) are designed to be easy to read and remember.</a:t>
            </a:r>
          </a:p>
          <a:p>
            <a:endParaRPr lang="en-US" baseline="0" dirty="0"/>
          </a:p>
          <a:p>
            <a:r>
              <a:rPr lang="en-US" baseline="0" dirty="0"/>
              <a:t>** </a:t>
            </a:r>
          </a:p>
          <a:p>
            <a:endParaRPr lang="en-US" baseline="0" dirty="0"/>
          </a:p>
          <a:p>
            <a:r>
              <a:rPr lang="en-US" baseline="0" dirty="0" err="1"/>
              <a:t>Rmarkdown</a:t>
            </a:r>
            <a:r>
              <a:rPr lang="en-US" baseline="0" dirty="0"/>
              <a:t> lets you add chunks of R code. This code - don't worry about how it works at this point - generates 100 normally distributed random numbers and assigns them to a variable called x. It then runs the summary function on x. </a:t>
            </a:r>
          </a:p>
          <a:p>
            <a:endParaRPr lang="en-US" baseline="0" dirty="0"/>
          </a:p>
          <a:p>
            <a:r>
              <a:rPr lang="en-US" baseline="0" dirty="0"/>
              <a:t>As you can see, in the rendered document the code chunk is placed neatly in a gray box to make it visually distinct from the marked up narrative text.</a:t>
            </a:r>
          </a:p>
          <a:p>
            <a:endParaRPr lang="en-US" baseline="0" dirty="0"/>
          </a:p>
          <a:p>
            <a:r>
              <a:rPr lang="en-US" baseline="0" dirty="0"/>
              <a:t>**</a:t>
            </a:r>
          </a:p>
          <a:p>
            <a:endParaRPr lang="en-US" baseline="0" dirty="0"/>
          </a:p>
          <a:p>
            <a:r>
              <a:rPr lang="en-US" baseline="0" dirty="0"/>
              <a:t>But here</a:t>
            </a:r>
            <a:r>
              <a:rPr lang="mr-IN" baseline="0" dirty="0"/>
              <a:t>’</a:t>
            </a:r>
            <a:r>
              <a:rPr lang="en-US" baseline="0" dirty="0"/>
              <a:t>s where it gets exciting: the rendered document also </a:t>
            </a:r>
            <a:r>
              <a:rPr lang="en-US" b="1" baseline="0" dirty="0"/>
              <a:t>runs</a:t>
            </a:r>
            <a:r>
              <a:rPr lang="en-US" b="0" baseline="0" dirty="0"/>
              <a:t> the code and shows the </a:t>
            </a:r>
            <a:r>
              <a:rPr lang="en-US" b="1" baseline="0" dirty="0"/>
              <a:t>result</a:t>
            </a:r>
            <a:r>
              <a:rPr lang="en-US" b="0" baseline="0" dirty="0"/>
              <a:t> right below the code! This way, a neatly formatted report is automatically the by-product of a completed analysis.</a:t>
            </a:r>
          </a:p>
          <a:p>
            <a:endParaRPr lang="en-US" b="0" baseline="0" dirty="0"/>
          </a:p>
          <a:p>
            <a:r>
              <a:rPr lang="en-US" b="0" baseline="0" dirty="0"/>
              <a:t>**</a:t>
            </a:r>
          </a:p>
          <a:p>
            <a:endParaRPr lang="en-US" b="0" baseline="0" dirty="0"/>
          </a:p>
          <a:p>
            <a:r>
              <a:rPr lang="en-US" b="0" baseline="0" dirty="0"/>
              <a:t>You can also include plots. Here we’re running the </a:t>
            </a:r>
            <a:r>
              <a:rPr lang="en-US" b="0" baseline="0" dirty="0" err="1"/>
              <a:t>hist</a:t>
            </a:r>
            <a:r>
              <a:rPr lang="en-US" b="0" baseline="0" dirty="0"/>
              <a:t> function on x, and the rendered document shows a histogram of the values in x.</a:t>
            </a:r>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25</a:t>
            </a:fld>
            <a:endParaRPr lang="en-US"/>
          </a:p>
        </p:txBody>
      </p:sp>
    </p:spTree>
    <p:extLst>
      <p:ext uri="{BB962C8B-B14F-4D97-AF65-F5344CB8AC3E}">
        <p14:creationId xmlns:p14="http://schemas.microsoft.com/office/powerpoint/2010/main" val="322287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2161454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781199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Showing how this will look like when you have </a:t>
            </a:r>
            <a:r>
              <a:rPr lang="en-US" dirty="0" err="1"/>
              <a:t>RStudio</a:t>
            </a:r>
            <a:r>
              <a:rPr lang="en-US" dirty="0"/>
              <a:t> installed on your Desktop (which you will do later, and I want you to be able to go back to these notes) – but really similar on </a:t>
            </a:r>
            <a:r>
              <a:rPr lang="en-US" dirty="0" err="1"/>
              <a:t>RStudio</a:t>
            </a:r>
            <a:r>
              <a:rPr lang="en-US" dirty="0"/>
              <a:t> Server. Try to follow along.</a:t>
            </a:r>
          </a:p>
          <a:p>
            <a:endParaRPr lang="en-US" dirty="0"/>
          </a:p>
          <a:p>
            <a:r>
              <a:rPr lang="en-US" dirty="0"/>
              <a:t>Start by clicking + on upper left corner to create a new document.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8968129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R Notebook – not R Markdown</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4291103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turn now – I’m Stephan. I’m from Germany originally, and came the the US for College. I got a combined MD and PhD degree at the University of Pennsylvania and trained in Clinical Pathology and Transfusion Medicine at the Massachusetts General Hospital, and for a little more than a year I’ve been an </a:t>
            </a:r>
            <a:r>
              <a:rPr lang="en-US" dirty="0" err="1"/>
              <a:t>Asst</a:t>
            </a:r>
            <a:r>
              <a:rPr lang="en-US" dirty="0"/>
              <a:t> Prof of Clinical Pathology and Lab Medicine at the Children’s Hospital of Philadelphia.</a:t>
            </a:r>
          </a:p>
          <a:p>
            <a:r>
              <a:rPr lang="en-US" b="1" dirty="0"/>
              <a:t>In my CP residency I got frustrated with the fact that even though there’s a lot of talk about introducing MDs, especially pathologists to data, there wasn’t any practical introduction to data analytics… so I spent my final year of residency creating this course for Path residents, fellows, and faculty, and it’s now in its #</a:t>
            </a:r>
            <a:r>
              <a:rPr lang="en-US" b="1" dirty="0" err="1"/>
              <a:t>th</a:t>
            </a:r>
            <a:r>
              <a:rPr lang="en-US" b="1" dirty="0"/>
              <a:t> iteration. </a:t>
            </a:r>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057998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Opens editor, actually pre-filled with a some sample R Markdown code. </a:t>
            </a:r>
          </a:p>
          <a:p>
            <a:endParaRPr lang="en-US" dirty="0"/>
          </a:p>
          <a:p>
            <a:r>
              <a:rPr lang="en-US" dirty="0"/>
              <a:t>R Notebooks render by default to HTML. To see what the rendered HTML looks like, we first need to save the document.</a:t>
            </a:r>
          </a:p>
          <a:p>
            <a:endParaRPr lang="en-US" dirty="0"/>
          </a:p>
          <a:p>
            <a:r>
              <a:rPr lang="en-US" dirty="0"/>
              <a:t>You can name it “test” or keep as “Untitled”</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549115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click “Preview” to render the document to HTML.</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2343921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window should pop up showing the rendered document. However, the resulting plot is missing. That’s because in R Notebooks, running code is separate from rendering the document. That’s actually a good thing because it avoids re-running computationally expensive pieces of code unnecessarily and also allows you render documents even when your code is broken or incomplete. </a:t>
            </a:r>
          </a:p>
          <a:p>
            <a:endParaRPr lang="en-US" dirty="0"/>
          </a:p>
          <a:p>
            <a:r>
              <a:rPr lang="en-US" dirty="0"/>
              <a:t>So let’s go back to the editor.</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779088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run the code chunk, click on the little green triangle. </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785117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resulting graphs pops up below the code chunk. </a:t>
            </a:r>
          </a:p>
          <a:p>
            <a:endParaRPr lang="en-US" dirty="0"/>
          </a:p>
          <a:p>
            <a:r>
              <a:rPr lang="en-US" dirty="0"/>
              <a: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4159057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press Preview again, the plot shows up!</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7002149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looking at a lot of</a:t>
            </a:r>
            <a:r>
              <a:rPr lang="en-US" baseline="0" dirty="0"/>
              <a:t> R Markdown later, but for now, I want to point out this reference guide which is very handy for looking up how to write R Markdown. (I’ve printed out the first page which has the most useful information on it).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2552318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Camtasia shows two cursors, why?!</a:t>
            </a:r>
          </a:p>
          <a:p>
            <a:pPr marL="171450" lvl="0" indent="-171450">
              <a:buFontTx/>
              <a:buChar char="-"/>
            </a:pPr>
            <a:r>
              <a:rPr lang="en-US" dirty="0" err="1"/>
              <a:t>PennMedAccess</a:t>
            </a:r>
            <a:r>
              <a:rPr lang="en-US" dirty="0"/>
              <a:t> link so users don’t need to use VPN</a:t>
            </a:r>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4899229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also one of the founders of the CHOP R Users group which aims among other things to bring together clinicians and analysts to more efficiently leverage the data within the CHOP enterprise. You guys are all totally welcome to join. We have educational meetings every two weeks that are also live-streamed so if you can’t make them you can watch along online. And we have a Slack community with more than members, and chances are if you’re stuck someone on there will be able to help you.</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2724725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been coding in R for 8+</a:t>
            </a:r>
            <a:r>
              <a:rPr lang="en-US" baseline="0" dirty="0"/>
              <a:t> years, and I’ve taught R at the MGH, Penn, and at these conferences. I was also a speaker at the </a:t>
            </a:r>
            <a:r>
              <a:rPr lang="en-US" baseline="0" dirty="0" err="1"/>
              <a:t>rstudio</a:t>
            </a:r>
            <a:r>
              <a:rPr lang="en-US" baseline="0" dirty="0"/>
              <a:t> conference where I talked about getting MDs to collaborate better with data analysts. CHOPR.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127102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the material, I want to take a few minutes to explain the structure of this course.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168859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Goals</a:t>
            </a:r>
          </a:p>
          <a:p>
            <a:r>
              <a:rPr lang="en-US" sz="1200" dirty="0"/>
              <a:t>1. Gain an appreciation for the importance of reproducibility in data analysis</a:t>
            </a:r>
          </a:p>
          <a:p>
            <a:r>
              <a:rPr lang="en-US" sz="1200" dirty="0"/>
              <a:t>2. Learn a practical approach to analyze clinical data in a reproducible fashion</a:t>
            </a:r>
          </a:p>
          <a:p>
            <a:endParaRPr lang="en-US" sz="1200" dirty="0"/>
          </a:p>
          <a:p>
            <a:r>
              <a:rPr lang="en-US" sz="1200" dirty="0"/>
              <a:t>Objectives</a:t>
            </a:r>
          </a:p>
          <a:p>
            <a:r>
              <a:rPr lang="en-US" sz="1200" dirty="0"/>
              <a:t>By the end of the course, you should:</a:t>
            </a:r>
          </a:p>
          <a:p>
            <a:r>
              <a:rPr lang="en-US" sz="1200" dirty="0"/>
              <a:t>1. Be able to Define “reproducibility” and explain its importance as it relates to data analysis</a:t>
            </a:r>
          </a:p>
          <a:p>
            <a:r>
              <a:rPr lang="en-US" sz="1200" dirty="0"/>
              <a:t>2. Gain confidence in your ability to use R/</a:t>
            </a:r>
            <a:r>
              <a:rPr lang="en-US" sz="1200" dirty="0" err="1"/>
              <a:t>Rstudio</a:t>
            </a:r>
            <a:r>
              <a:rPr lang="en-US" sz="1200" dirty="0"/>
              <a:t> to import data from files and databases; and transform and visualize data.</a:t>
            </a:r>
          </a:p>
          <a:p>
            <a:r>
              <a:rPr lang="en-US" sz="1200" dirty="0"/>
              <a:t>3. Create, with technical assistance from Dan, </a:t>
            </a:r>
            <a:r>
              <a:rPr lang="en-US" sz="1200" dirty="0" err="1"/>
              <a:t>Amrom</a:t>
            </a:r>
            <a:r>
              <a:rPr lang="en-US" sz="1200" dirty="0"/>
              <a:t>, and me, a reproducible report</a:t>
            </a:r>
          </a:p>
          <a:p>
            <a:endParaRPr lang="en-US" sz="1200" dirty="0"/>
          </a:p>
          <a:p>
            <a:r>
              <a:rPr lang="en-US" sz="1200" b="1" dirty="0"/>
              <a:t>Aside: too slow? Please </a:t>
            </a:r>
            <a:r>
              <a:rPr lang="en-US" sz="1200" b="1"/>
              <a:t>help others.</a:t>
            </a:r>
            <a:endParaRPr lang="en-US" b="1"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191115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designed this course so achieve these objectives in the most direct way possible. </a:t>
            </a:r>
          </a:p>
          <a:p>
            <a:endParaRPr lang="en-US" dirty="0"/>
          </a:p>
          <a:p>
            <a:r>
              <a:rPr lang="en-US" dirty="0"/>
              <a:t>The course consists of lectures and a course project, which I’ll describe in a minute. </a:t>
            </a:r>
          </a:p>
          <a:p>
            <a:endParaRPr lang="en-US" dirty="0"/>
          </a:p>
          <a:p>
            <a:r>
              <a:rPr lang="en-US" dirty="0"/>
              <a:t>In the first lecture I’ll be </a:t>
            </a:r>
          </a:p>
          <a:p>
            <a:endParaRPr lang="en-US" dirty="0"/>
          </a:p>
          <a:p>
            <a:r>
              <a:rPr lang="en-US" dirty="0"/>
              <a:t>The lectures follow the structure of a reproducible report – starting by getting the data, and then exploring and visualizing it. </a:t>
            </a:r>
          </a:p>
          <a:p>
            <a:endParaRPr lang="en-US" dirty="0"/>
          </a:p>
          <a:p>
            <a:r>
              <a:rPr lang="en-US" dirty="0"/>
              <a:t>Hackathons – probably weeks of 3/18, 3/25, 4/1</a:t>
            </a:r>
          </a:p>
          <a:p>
            <a:r>
              <a:rPr lang="en-US" dirty="0"/>
              <a:t>Course project – probably week of 4/8</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9303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only a few hours of lecture time, it isn’t possible to be comprehensive. After you’ve finished the course you might actually be surprised at how few R commands we covered. But this is by design. I assume that you guys have no prior experience programming. </a:t>
            </a:r>
            <a:r>
              <a:rPr lang="en-US" baseline="0" dirty="0"/>
              <a:t>What I’m going to try to do is give you the basic mental models so you can appreciate what’s involved in writing a reproducible data analysis, and to become efficient at figuring out what you need to know and where to find the answers to tackle a specific problem you have. </a:t>
            </a:r>
            <a:r>
              <a:rPr lang="en-US" dirty="0"/>
              <a:t>I’ll also point out where to look for additional details and further learning. A good way to think about this course is that it’s primer that sets you up to go out and learn R for your own work.</a:t>
            </a:r>
          </a:p>
          <a:p>
            <a:endParaRPr lang="en-US" dirty="0"/>
          </a:p>
          <a:p>
            <a:r>
              <a:rPr lang="en-US" dirty="0"/>
              <a:t>So in the lectures, I will present key concepts on slides. There will also be timed interactive exercises to help you consolidate the material just covered. In some of these exercises you’ll be working inside the </a:t>
            </a:r>
            <a:r>
              <a:rPr lang="en-US" dirty="0" err="1"/>
              <a:t>RStudio</a:t>
            </a:r>
            <a:r>
              <a:rPr lang="en-US" dirty="0"/>
              <a:t> editor so it’s important that you bring your laptop to each session.</a:t>
            </a:r>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442448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Together, these in-class activities should get you to a point where you can follow along a reproducible report that’s created in R. However, you won’t learn how to do your own reproducible analysis unless you actually do your own analysis. That’s the purpose of the course project.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you have to do a course project? No – this course and any part of it is completely voluntary. But you will get so much more out of this course if you do. I would go so far as to say that sitting through this workshop and then NOT doing a course project is kind of a waste of time. So I hope that all of you are going to do a </a:t>
            </a:r>
            <a:r>
              <a:rPr lang="en-US"/>
              <a:t>course project.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Course projects will be presented in a separate session in about 4 weeks from now. We’ll schedule a time that works for everyone.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course project you will want to start with a question that broadly relates to </a:t>
            </a:r>
            <a:r>
              <a:rPr lang="en-US" sz="1200" dirty="0"/>
              <a:t>an aspect of quality of care or clinical research. You will then write the code to load a relevant data set into R and create a graph or a statistical summary that addresses the question. Since all the computer code is inside the report, that automatically makes it reproducible. We’ll look at how this works in much more detail.</a:t>
            </a:r>
            <a:endParaRPr lang="en-US" dirty="0"/>
          </a:p>
          <a:p>
            <a:endParaRPr lang="en-US" sz="1200" dirty="0"/>
          </a:p>
          <a:p>
            <a:r>
              <a:rPr lang="en-US" sz="1200" dirty="0"/>
              <a:t>For example, here is a reproducible report that examines ESR results, taken straight out of CERNER. You can see that there’s a section that defines the question, a section that specifies the data source, and a section that explores the data and cleans it up, if necessary.</a:t>
            </a:r>
          </a:p>
          <a:p>
            <a:endParaRPr lang="en-US" sz="1200" dirty="0"/>
          </a:p>
          <a:p>
            <a:r>
              <a:rPr lang="en-US" sz="1200" dirty="0"/>
              <a:t>* Finally, there’s a section labeled “Visualization and Modeling” that attempts to answer the question, what’s the variability of ESR by age and gender, graphically.</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645594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7.tiff"/><Relationship Id="rId13" Type="http://schemas.openxmlformats.org/officeDocument/2006/relationships/image" Target="../media/image42.tiff"/><Relationship Id="rId3" Type="http://schemas.openxmlformats.org/officeDocument/2006/relationships/image" Target="../media/image32.tiff"/><Relationship Id="rId7" Type="http://schemas.openxmlformats.org/officeDocument/2006/relationships/image" Target="../media/image36.tiff"/><Relationship Id="rId12" Type="http://schemas.openxmlformats.org/officeDocument/2006/relationships/image" Target="../media/image41.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tiff"/><Relationship Id="rId11" Type="http://schemas.openxmlformats.org/officeDocument/2006/relationships/image" Target="../media/image40.tiff"/><Relationship Id="rId5" Type="http://schemas.openxmlformats.org/officeDocument/2006/relationships/image" Target="../media/image34.tiff"/><Relationship Id="rId10" Type="http://schemas.openxmlformats.org/officeDocument/2006/relationships/image" Target="../media/image39.tiff"/><Relationship Id="rId4" Type="http://schemas.openxmlformats.org/officeDocument/2006/relationships/image" Target="../media/image33.tiff"/><Relationship Id="rId9" Type="http://schemas.openxmlformats.org/officeDocument/2006/relationships/image" Target="../media/image38.tiff"/></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tiff"/><Relationship Id="rId4" Type="http://schemas.openxmlformats.org/officeDocument/2006/relationships/hyperlink" Target="https://youtu.be/tN31vZj0LZ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hyperlink" Target="https://creativecommons.org/licenses/by-sa/4.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tiff"/><Relationship Id="rId7"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59.tiff"/><Relationship Id="rId5" Type="http://schemas.openxmlformats.org/officeDocument/2006/relationships/image" Target="../media/image58.tiff"/><Relationship Id="rId4" Type="http://schemas.openxmlformats.org/officeDocument/2006/relationships/image" Target="../media/image57.tiff"/></Relationships>
</file>

<file path=ppt/slides/_rels/slide26.xml.rels><?xml version="1.0" encoding="UTF-8" standalone="yes"?>
<Relationships xmlns="http://schemas.openxmlformats.org/package/2006/relationships"><Relationship Id="rId3" Type="http://schemas.openxmlformats.org/officeDocument/2006/relationships/hyperlink" Target="https://rstudio.uphs.upenn.edu:40400/"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tiff"/><Relationship Id="rId5" Type="http://schemas.openxmlformats.org/officeDocument/2006/relationships/image" Target="../media/image24.png"/><Relationship Id="rId10" Type="http://schemas.openxmlformats.org/officeDocument/2006/relationships/image" Target="../media/image29.tiff"/><Relationship Id="rId4" Type="http://schemas.openxmlformats.org/officeDocument/2006/relationships/image" Target="../media/image23.png"/><Relationship Id="rId9" Type="http://schemas.openxmlformats.org/officeDocument/2006/relationships/image" Target="../media/image2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Reproducible Clinical Data Analysis</a:t>
            </a:r>
            <a:br>
              <a:rPr lang="en-US" dirty="0"/>
            </a:br>
            <a:r>
              <a:rPr lang="en-US" dirty="0"/>
              <a:t>with R and RStudio</a:t>
            </a:r>
          </a:p>
        </p:txBody>
      </p:sp>
      <p:sp>
        <p:nvSpPr>
          <p:cNvPr id="3" name="Subtitle 2"/>
          <p:cNvSpPr>
            <a:spLocks noGrp="1"/>
          </p:cNvSpPr>
          <p:nvPr>
            <p:ph type="subTitle" idx="1"/>
          </p:nvPr>
        </p:nvSpPr>
        <p:spPr>
          <a:xfrm>
            <a:off x="8610599" y="4804013"/>
            <a:ext cx="3467669" cy="1673756"/>
          </a:xfrm>
        </p:spPr>
        <p:txBody>
          <a:bodyPr>
            <a:normAutofit/>
          </a:bodyPr>
          <a:lstStyle/>
          <a:p>
            <a:r>
              <a:rPr lang="en-US" sz="2800" dirty="0"/>
              <a:t>Session 1</a:t>
            </a:r>
          </a:p>
          <a:p>
            <a:r>
              <a:rPr lang="en-US" sz="2800" b="1" dirty="0"/>
              <a:t>Introduction</a:t>
            </a:r>
            <a:endParaRPr lang="en-US" sz="2000" b="1" dirty="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C9EC6-7D39-EE48-83F5-05F7D84F68AF}"/>
              </a:ext>
            </a:extLst>
          </p:cNvPr>
          <p:cNvSpPr>
            <a:spLocks noGrp="1"/>
          </p:cNvSpPr>
          <p:nvPr>
            <p:ph type="title"/>
          </p:nvPr>
        </p:nvSpPr>
        <p:spPr/>
        <p:txBody>
          <a:bodyPr/>
          <a:lstStyle/>
          <a:p>
            <a:r>
              <a:rPr lang="en-US" dirty="0"/>
              <a:t>Hackathons</a:t>
            </a:r>
          </a:p>
        </p:txBody>
      </p:sp>
      <p:sp>
        <p:nvSpPr>
          <p:cNvPr id="3" name="Content Placeholder 2">
            <a:extLst>
              <a:ext uri="{FF2B5EF4-FFF2-40B4-BE49-F238E27FC236}">
                <a16:creationId xmlns:a16="http://schemas.microsoft.com/office/drawing/2014/main" id="{B8B24659-8971-E248-9919-B1097263752A}"/>
              </a:ext>
            </a:extLst>
          </p:cNvPr>
          <p:cNvSpPr>
            <a:spLocks noGrp="1"/>
          </p:cNvSpPr>
          <p:nvPr>
            <p:ph idx="1"/>
          </p:nvPr>
        </p:nvSpPr>
        <p:spPr>
          <a:xfrm>
            <a:off x="1024128" y="2286000"/>
            <a:ext cx="10166881" cy="4023360"/>
          </a:xfrm>
        </p:spPr>
        <p:txBody>
          <a:bodyPr>
            <a:normAutofit/>
          </a:bodyPr>
          <a:lstStyle/>
          <a:p>
            <a:pPr>
              <a:buFont typeface="Arial" panose="020B0604020202020204" pitchFamily="34" charset="0"/>
              <a:buChar char="•"/>
            </a:pPr>
            <a:r>
              <a:rPr lang="en-US" sz="2800" dirty="0"/>
              <a:t> Participants work 1:1 with experienced R users on the course project</a:t>
            </a:r>
          </a:p>
          <a:p>
            <a:pPr>
              <a:buFont typeface="Arial" panose="020B0604020202020204" pitchFamily="34" charset="0"/>
              <a:buChar char="•"/>
            </a:pPr>
            <a:endParaRPr lang="en-US" sz="2800" dirty="0"/>
          </a:p>
          <a:p>
            <a:pPr>
              <a:buFont typeface="Arial" panose="020B0604020202020204" pitchFamily="34" charset="0"/>
              <a:buChar char="•"/>
            </a:pPr>
            <a:r>
              <a:rPr lang="en-US" sz="2800" dirty="0"/>
              <a:t> Helps troubleshoot problems</a:t>
            </a:r>
          </a:p>
          <a:p>
            <a:pPr>
              <a:buFont typeface="Arial" panose="020B0604020202020204" pitchFamily="34" charset="0"/>
              <a:buChar char="•"/>
            </a:pPr>
            <a:endParaRPr lang="en-US" sz="2800" dirty="0"/>
          </a:p>
          <a:p>
            <a:pPr>
              <a:buFont typeface="Arial" panose="020B0604020202020204" pitchFamily="34" charset="0"/>
              <a:buChar char="•"/>
            </a:pPr>
            <a:r>
              <a:rPr lang="en-US" sz="2800" dirty="0"/>
              <a:t> Practice collaborating on analytics projects</a:t>
            </a:r>
          </a:p>
        </p:txBody>
      </p:sp>
      <p:pic>
        <p:nvPicPr>
          <p:cNvPr id="4" name="Picture 3">
            <a:extLst>
              <a:ext uri="{FF2B5EF4-FFF2-40B4-BE49-F238E27FC236}">
                <a16:creationId xmlns:a16="http://schemas.microsoft.com/office/drawing/2014/main" id="{B313B5CE-8476-034B-8BAF-DEE7E4996969}"/>
              </a:ext>
            </a:extLst>
          </p:cNvPr>
          <p:cNvPicPr>
            <a:picLocks noChangeAspect="1"/>
          </p:cNvPicPr>
          <p:nvPr/>
        </p:nvPicPr>
        <p:blipFill>
          <a:blip r:embed="rId3"/>
          <a:stretch>
            <a:fillRect/>
          </a:stretch>
        </p:blipFill>
        <p:spPr>
          <a:xfrm>
            <a:off x="8134381" y="3508248"/>
            <a:ext cx="3247860" cy="2662660"/>
          </a:xfrm>
          <a:prstGeom prst="rect">
            <a:avLst/>
          </a:prstGeom>
        </p:spPr>
      </p:pic>
    </p:spTree>
    <p:extLst>
      <p:ext uri="{BB962C8B-B14F-4D97-AF65-F5344CB8AC3E}">
        <p14:creationId xmlns:p14="http://schemas.microsoft.com/office/powerpoint/2010/main" val="365705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Reproducibility</a:t>
            </a:r>
          </a:p>
        </p:txBody>
      </p:sp>
    </p:spTree>
    <p:extLst>
      <p:ext uri="{BB962C8B-B14F-4D97-AF65-F5344CB8AC3E}">
        <p14:creationId xmlns:p14="http://schemas.microsoft.com/office/powerpoint/2010/main" val="71438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2141958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Duke Cancer Scandal</a:t>
            </a:r>
          </a:p>
        </p:txBody>
      </p:sp>
      <p:sp>
        <p:nvSpPr>
          <p:cNvPr id="3" name="Content Placeholder 2"/>
          <p:cNvSpPr>
            <a:spLocks noGrp="1"/>
          </p:cNvSpPr>
          <p:nvPr>
            <p:ph idx="1"/>
          </p:nvPr>
        </p:nvSpPr>
        <p:spPr>
          <a:xfrm>
            <a:off x="783771" y="2223247"/>
            <a:ext cx="6923315" cy="4086113"/>
          </a:xfrm>
        </p:spPr>
        <p:txBody>
          <a:bodyPr>
            <a:normAutofit/>
          </a:bodyPr>
          <a:lstStyle/>
          <a:p>
            <a:pPr>
              <a:buFont typeface="Arial" charset="0"/>
              <a:buChar char="•"/>
            </a:pPr>
            <a:r>
              <a:rPr lang="is-IS" sz="2800" dirty="0"/>
              <a:t> Chemo sensitivity from microarrays</a:t>
            </a:r>
          </a:p>
          <a:p>
            <a:pPr>
              <a:buFont typeface="Arial" charset="0"/>
              <a:buChar char="•"/>
            </a:pPr>
            <a:endParaRPr lang="is-IS" sz="2800" dirty="0"/>
          </a:p>
          <a:p>
            <a:pPr>
              <a:buFont typeface="Arial" charset="0"/>
              <a:buChar char="•"/>
            </a:pPr>
            <a:r>
              <a:rPr lang="is-IS" sz="2800" dirty="0"/>
              <a:t> Errors first, then misconduct</a:t>
            </a:r>
          </a:p>
          <a:p>
            <a:pPr>
              <a:buFont typeface="Arial" charset="0"/>
              <a:buChar char="•"/>
            </a:pPr>
            <a:endParaRPr lang="is-IS" sz="2800" dirty="0"/>
          </a:p>
          <a:p>
            <a:pPr>
              <a:buFont typeface="Arial" charset="0"/>
              <a:buChar char="•"/>
            </a:pPr>
            <a:r>
              <a:rPr lang="is-IS" sz="2800" dirty="0"/>
              <a:t> Clinical trials based on flawed models</a:t>
            </a:r>
          </a:p>
          <a:p>
            <a:pPr>
              <a:buFont typeface="Arial" charset="0"/>
              <a:buChar char="•"/>
            </a:pPr>
            <a:endParaRPr lang="is-IS" sz="2800" dirty="0"/>
          </a:p>
          <a:p>
            <a:pPr>
              <a:buFont typeface="Arial" charset="0"/>
              <a:buChar char="•"/>
            </a:pPr>
            <a:r>
              <a:rPr lang="is-IS" sz="2800" dirty="0"/>
              <a:t> Papers retracted, lawsuits settled</a:t>
            </a:r>
            <a:endParaRPr lang="en-US" sz="2800" dirty="0"/>
          </a:p>
        </p:txBody>
      </p:sp>
      <p:grpSp>
        <p:nvGrpSpPr>
          <p:cNvPr id="21" name="Group 20"/>
          <p:cNvGrpSpPr/>
          <p:nvPr/>
        </p:nvGrpSpPr>
        <p:grpSpPr>
          <a:xfrm>
            <a:off x="8155886" y="58"/>
            <a:ext cx="4069408" cy="7001244"/>
            <a:chOff x="-4927602" y="-2651089"/>
            <a:chExt cx="4928070" cy="8478529"/>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pic>
          <p:nvPicPr>
            <p:cNvPr id="18" name="Picture 17"/>
            <p:cNvPicPr>
              <a:picLocks noChangeAspect="1"/>
            </p:cNvPicPr>
            <p:nvPr/>
          </p:nvPicPr>
          <p:blipFill>
            <a:blip r:embed="rId12"/>
            <a:stretch>
              <a:fillRect/>
            </a:stretch>
          </p:blipFill>
          <p:spPr>
            <a:xfrm>
              <a:off x="-4920862" y="3625519"/>
              <a:ext cx="1595438" cy="2099259"/>
            </a:xfrm>
            <a:prstGeom prst="rect">
              <a:avLst/>
            </a:prstGeom>
          </p:spPr>
        </p:pic>
        <p:pic>
          <p:nvPicPr>
            <p:cNvPr id="19" name="Picture 18"/>
            <p:cNvPicPr>
              <a:picLocks noChangeAspect="1"/>
            </p:cNvPicPr>
            <p:nvPr/>
          </p:nvPicPr>
          <p:blipFill>
            <a:blip r:embed="rId13"/>
            <a:stretch>
              <a:fillRect/>
            </a:stretch>
          </p:blipFill>
          <p:spPr>
            <a:xfrm>
              <a:off x="-3320241" y="3625524"/>
              <a:ext cx="1657625" cy="2201916"/>
            </a:xfrm>
            <a:prstGeom prst="rect">
              <a:avLst/>
            </a:prstGeom>
          </p:spPr>
        </p:pic>
      </p:grpSp>
    </p:spTree>
    <p:extLst>
      <p:ext uri="{BB962C8B-B14F-4D97-AF65-F5344CB8AC3E}">
        <p14:creationId xmlns:p14="http://schemas.microsoft.com/office/powerpoint/2010/main" val="117371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“Common errors are simple, </a:t>
            </a:r>
            <a:br>
              <a:rPr lang="en-US" dirty="0"/>
            </a:br>
            <a:r>
              <a:rPr lang="en-US" dirty="0"/>
              <a:t>  Simple errors are common”</a:t>
            </a:r>
          </a:p>
        </p:txBody>
      </p:sp>
      <p:pic>
        <p:nvPicPr>
          <p:cNvPr id="4" name="Picture 3"/>
          <p:cNvPicPr>
            <a:picLocks noChangeAspect="1"/>
          </p:cNvPicPr>
          <p:nvPr/>
        </p:nvPicPr>
        <p:blipFill rotWithShape="1">
          <a:blip r:embed="rId3"/>
          <a:srcRect l="14866"/>
          <a:stretch/>
        </p:blipFill>
        <p:spPr>
          <a:xfrm>
            <a:off x="2658980" y="2239424"/>
            <a:ext cx="6450368" cy="3539253"/>
          </a:xfrm>
          <a:prstGeom prst="rect">
            <a:avLst/>
          </a:prstGeom>
        </p:spPr>
      </p:pic>
      <p:sp>
        <p:nvSpPr>
          <p:cNvPr id="19" name="TextBox 18"/>
          <p:cNvSpPr txBox="1"/>
          <p:nvPr/>
        </p:nvSpPr>
        <p:spPr>
          <a:xfrm>
            <a:off x="7042245" y="6206433"/>
            <a:ext cx="4777442" cy="369332"/>
          </a:xfrm>
          <a:prstGeom prst="rect">
            <a:avLst/>
          </a:prstGeom>
          <a:noFill/>
        </p:spPr>
        <p:txBody>
          <a:bodyPr wrap="square" rtlCol="0">
            <a:spAutoFit/>
          </a:bodyPr>
          <a:lstStyle/>
          <a:p>
            <a:pPr algn="r"/>
            <a:r>
              <a:rPr lang="en-US" dirty="0">
                <a:solidFill>
                  <a:prstClr val="black"/>
                </a:solidFill>
                <a:hlinkClick r:id="rId4"/>
              </a:rPr>
              <a:t>https://</a:t>
            </a:r>
            <a:r>
              <a:rPr lang="en-US" dirty="0" err="1">
                <a:solidFill>
                  <a:prstClr val="black"/>
                </a:solidFill>
                <a:hlinkClick r:id="rId4"/>
              </a:rPr>
              <a:t>youtu.be</a:t>
            </a:r>
            <a:r>
              <a:rPr lang="en-US" dirty="0">
                <a:solidFill>
                  <a:prstClr val="black"/>
                </a:solidFill>
                <a:hlinkClick r:id="rId4"/>
              </a:rPr>
              <a:t>/tN31vZj0LZY</a:t>
            </a:r>
            <a:endParaRPr lang="en-US" dirty="0">
              <a:solidFill>
                <a:prstClr val="black"/>
              </a:solidFill>
            </a:endParaRPr>
          </a:p>
        </p:txBody>
      </p:sp>
      <p:pic>
        <p:nvPicPr>
          <p:cNvPr id="20" name="Picture 19"/>
          <p:cNvPicPr>
            <a:picLocks noChangeAspect="1"/>
          </p:cNvPicPr>
          <p:nvPr/>
        </p:nvPicPr>
        <p:blipFill rotWithShape="1">
          <a:blip r:embed="rId5"/>
          <a:srcRect l="11069" r="14222" b="29063"/>
          <a:stretch/>
        </p:blipFill>
        <p:spPr>
          <a:xfrm>
            <a:off x="9873633" y="0"/>
            <a:ext cx="2318367" cy="3125337"/>
          </a:xfrm>
          <a:prstGeom prst="rect">
            <a:avLst/>
          </a:prstGeom>
        </p:spPr>
      </p:pic>
      <p:pic>
        <p:nvPicPr>
          <p:cNvPr id="21" name="Picture 20"/>
          <p:cNvPicPr>
            <a:picLocks noChangeAspect="1"/>
          </p:cNvPicPr>
          <p:nvPr/>
        </p:nvPicPr>
        <p:blipFill>
          <a:blip r:embed="rId6"/>
          <a:stretch>
            <a:fillRect/>
          </a:stretch>
        </p:blipFill>
        <p:spPr>
          <a:xfrm>
            <a:off x="2840304" y="5178459"/>
            <a:ext cx="783007" cy="607861"/>
          </a:xfrm>
          <a:prstGeom prst="rect">
            <a:avLst/>
          </a:prstGeom>
        </p:spPr>
      </p:pic>
      <p:sp>
        <p:nvSpPr>
          <p:cNvPr id="23" name="Rectangle 22"/>
          <p:cNvSpPr/>
          <p:nvPr/>
        </p:nvSpPr>
        <p:spPr>
          <a:xfrm>
            <a:off x="3755572" y="3254827"/>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984172" y="3742861"/>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984172" y="4263275"/>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984172" y="4801806"/>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086601" y="3254827"/>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7315201" y="3742861"/>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7315201" y="4263275"/>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7315201" y="4801806"/>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994637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2944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5837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a:bodyPr>
          <a:lstStyle/>
          <a:p>
            <a:pPr marL="0" indent="0">
              <a:buNone/>
            </a:pPr>
            <a:r>
              <a:rPr lang="en-US" sz="3600" dirty="0"/>
              <a:t>Spend one minute writing down as many reasons as you can think of for why you might want your </a:t>
            </a:r>
            <a:r>
              <a:rPr lang="en-US" sz="3600" b="1" dirty="0"/>
              <a:t>own</a:t>
            </a:r>
            <a:r>
              <a:rPr lang="en-US" sz="3600" dirty="0"/>
              <a:t> data analyses to be reproducible.</a:t>
            </a:r>
          </a:p>
          <a:p>
            <a:pPr marL="0" indent="0">
              <a:buNone/>
            </a:pPr>
            <a:r>
              <a:rPr lang="en-US" sz="3600" dirty="0"/>
              <a:t>Then form groups of 2-3 people to compare your lists with each others’.</a:t>
            </a:r>
          </a:p>
        </p:txBody>
      </p:sp>
    </p:spTree>
    <p:extLst>
      <p:ext uri="{BB962C8B-B14F-4D97-AF65-F5344CB8AC3E}">
        <p14:creationId xmlns:p14="http://schemas.microsoft.com/office/powerpoint/2010/main" val="1300884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Tools We’ll Use</a:t>
            </a:r>
          </a:p>
        </p:txBody>
      </p:sp>
    </p:spTree>
    <p:extLst>
      <p:ext uri="{BB962C8B-B14F-4D97-AF65-F5344CB8AC3E}">
        <p14:creationId xmlns:p14="http://schemas.microsoft.com/office/powerpoint/2010/main" val="1298106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196239" y="2286000"/>
            <a:ext cx="3135790" cy="2743816"/>
          </a:xfrm>
          <a:prstGeom prst="rect">
            <a:avLst/>
          </a:prstGeom>
        </p:spPr>
      </p:pic>
      <p:sp>
        <p:nvSpPr>
          <p:cNvPr id="2" name="Title 1"/>
          <p:cNvSpPr>
            <a:spLocks noGrp="1"/>
          </p:cNvSpPr>
          <p:nvPr>
            <p:ph type="title"/>
          </p:nvPr>
        </p:nvSpPr>
        <p:spPr>
          <a:xfrm>
            <a:off x="1024127" y="585216"/>
            <a:ext cx="10993701" cy="1499616"/>
          </a:xfrm>
        </p:spPr>
        <p:txBody>
          <a:bodyPr>
            <a:normAutofit/>
          </a:bodyPr>
          <a:lstStyle/>
          <a:p>
            <a:r>
              <a:rPr lang="en-US" sz="4800" dirty="0"/>
              <a:t>Why R?</a:t>
            </a:r>
          </a:p>
        </p:txBody>
      </p:sp>
      <p:sp>
        <p:nvSpPr>
          <p:cNvPr id="4" name="Content Placeholder 2"/>
          <p:cNvSpPr>
            <a:spLocks noGrp="1"/>
          </p:cNvSpPr>
          <p:nvPr>
            <p:ph idx="1"/>
          </p:nvPr>
        </p:nvSpPr>
        <p:spPr>
          <a:xfrm>
            <a:off x="1024129" y="2286000"/>
            <a:ext cx="7027672" cy="3886200"/>
          </a:xfrm>
        </p:spPr>
        <p:txBody>
          <a:bodyPr>
            <a:normAutofit/>
          </a:bodyPr>
          <a:lstStyle/>
          <a:p>
            <a:pPr>
              <a:buFont typeface="Arial" panose="020B0604020202020204" pitchFamily="34" charset="0"/>
              <a:buChar char="•"/>
            </a:pPr>
            <a:r>
              <a:rPr lang="en-US" sz="2800" dirty="0"/>
              <a:t> Concise human-readable code for data transformation and graphics</a:t>
            </a:r>
          </a:p>
          <a:p>
            <a:pPr>
              <a:buFont typeface="Arial" charset="0"/>
              <a:buChar char="•"/>
            </a:pPr>
            <a:endParaRPr lang="en-US" sz="2800" i="1" dirty="0"/>
          </a:p>
          <a:p>
            <a:pPr>
              <a:buFont typeface="Arial" charset="0"/>
              <a:buChar char="•"/>
            </a:pPr>
            <a:r>
              <a:rPr lang="en-US" sz="2800" i="1" dirty="0"/>
              <a:t> </a:t>
            </a:r>
            <a:r>
              <a:rPr lang="en-US" sz="2800" dirty="0"/>
              <a:t>Widely used and wildly popular </a:t>
            </a:r>
          </a:p>
          <a:p>
            <a:pPr>
              <a:buFont typeface="Arial" charset="0"/>
              <a:buChar char="•"/>
            </a:pPr>
            <a:endParaRPr lang="en-US" sz="2800" dirty="0"/>
          </a:p>
          <a:p>
            <a:pPr>
              <a:buFont typeface="Arial" charset="0"/>
              <a:buChar char="•"/>
            </a:pPr>
            <a:r>
              <a:rPr lang="en-US" sz="2800" dirty="0"/>
              <a:t> Reproducible reporting</a:t>
            </a:r>
          </a:p>
        </p:txBody>
      </p:sp>
    </p:spTree>
    <p:extLst>
      <p:ext uri="{BB962C8B-B14F-4D97-AF65-F5344CB8AC3E}">
        <p14:creationId xmlns:p14="http://schemas.microsoft.com/office/powerpoint/2010/main" val="431734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Warm up</a:t>
            </a:r>
          </a:p>
        </p:txBody>
      </p:sp>
      <p:sp>
        <p:nvSpPr>
          <p:cNvPr id="3" name="Text Placeholder 2"/>
          <p:cNvSpPr>
            <a:spLocks noGrp="1"/>
          </p:cNvSpPr>
          <p:nvPr>
            <p:ph type="body" sz="quarter" idx="13"/>
          </p:nvPr>
        </p:nvSpPr>
        <p:spPr/>
        <p:txBody>
          <a:bodyPr>
            <a:noAutofit/>
          </a:bodyPr>
          <a:lstStyle/>
          <a:p>
            <a:r>
              <a:rPr lang="en-US" sz="3600" dirty="0"/>
              <a:t>Form groups of 2-3 people. Tell each other:</a:t>
            </a:r>
          </a:p>
          <a:p>
            <a:r>
              <a:rPr lang="en-US" sz="3600" dirty="0"/>
              <a:t>1. Who you are</a:t>
            </a:r>
          </a:p>
          <a:p>
            <a:r>
              <a:rPr lang="en-US" sz="3600" dirty="0"/>
              <a:t>2. What you’ve done with data in Microsoft Excel</a:t>
            </a:r>
          </a:p>
          <a:p>
            <a:r>
              <a:rPr lang="en-US" sz="3600" dirty="0"/>
              <a:t>3. What you</a:t>
            </a:r>
            <a:r>
              <a:rPr lang="mr-IN" sz="3600" dirty="0"/>
              <a:t>’</a:t>
            </a:r>
            <a:r>
              <a:rPr lang="en-US" sz="3600" dirty="0"/>
              <a:t>d like to be able to do with R/RStudio</a:t>
            </a:r>
          </a:p>
        </p:txBody>
      </p:sp>
    </p:spTree>
    <p:extLst>
      <p:ext uri="{BB962C8B-B14F-4D97-AF65-F5344CB8AC3E}">
        <p14:creationId xmlns:p14="http://schemas.microsoft.com/office/powerpoint/2010/main" val="1712110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7" y="585216"/>
            <a:ext cx="10203505" cy="1499616"/>
          </a:xfrm>
        </p:spPr>
        <p:txBody>
          <a:bodyPr/>
          <a:lstStyle/>
          <a:p>
            <a:r>
              <a:rPr lang="en-US" sz="4800" dirty="0"/>
              <a:t>What is </a:t>
            </a:r>
            <a:r>
              <a:rPr lang="en-US" sz="4800" dirty="0" err="1"/>
              <a:t>RStudio</a:t>
            </a:r>
            <a:r>
              <a:rPr lang="en-US" sz="4800" dirty="0"/>
              <a:t>?</a:t>
            </a:r>
          </a:p>
        </p:txBody>
      </p:sp>
      <p:sp>
        <p:nvSpPr>
          <p:cNvPr id="3" name="Content Placeholder 2"/>
          <p:cNvSpPr>
            <a:spLocks noGrp="1"/>
          </p:cNvSpPr>
          <p:nvPr>
            <p:ph idx="1"/>
          </p:nvPr>
        </p:nvSpPr>
        <p:spPr>
          <a:xfrm>
            <a:off x="1024128" y="2286000"/>
            <a:ext cx="7967471" cy="4023360"/>
          </a:xfrm>
        </p:spPr>
        <p:txBody>
          <a:bodyPr>
            <a:normAutofit/>
          </a:bodyPr>
          <a:lstStyle/>
          <a:p>
            <a:pPr>
              <a:buFont typeface="Arial" charset="0"/>
              <a:buChar char="•"/>
            </a:pPr>
            <a:r>
              <a:rPr lang="en-US" sz="2800" dirty="0"/>
              <a:t> Free and open-source state-of-the-art integrated development environment</a:t>
            </a:r>
          </a:p>
          <a:p>
            <a:pPr>
              <a:buFont typeface="Arial" charset="0"/>
              <a:buChar char="•"/>
            </a:pPr>
            <a:endParaRPr lang="en-US" sz="2800" dirty="0"/>
          </a:p>
          <a:p>
            <a:pPr>
              <a:buFont typeface="Arial" charset="0"/>
              <a:buChar char="•"/>
            </a:pPr>
            <a:r>
              <a:rPr lang="en-US" sz="2800" dirty="0"/>
              <a:t> Tightly integrated with R Markdown for reproducible reporting</a:t>
            </a:r>
          </a:p>
          <a:p>
            <a:pPr>
              <a:buFont typeface="Arial" charset="0"/>
              <a:buChar char="•"/>
            </a:pPr>
            <a:endParaRPr lang="en-US" sz="2800" dirty="0"/>
          </a:p>
          <a:p>
            <a:pPr>
              <a:buFont typeface="Arial" charset="0"/>
              <a:buChar char="•"/>
            </a:pPr>
            <a:r>
              <a:rPr lang="en-US" sz="2800" dirty="0"/>
              <a:t> Built-in support for modern machine learning frameworks</a:t>
            </a:r>
          </a:p>
        </p:txBody>
      </p:sp>
      <p:pic>
        <p:nvPicPr>
          <p:cNvPr id="5" name="Picture 4"/>
          <p:cNvPicPr>
            <a:picLocks noChangeAspect="1"/>
          </p:cNvPicPr>
          <p:nvPr/>
        </p:nvPicPr>
        <p:blipFill>
          <a:blip r:embed="rId3"/>
          <a:stretch>
            <a:fillRect/>
          </a:stretch>
        </p:blipFill>
        <p:spPr>
          <a:xfrm>
            <a:off x="9257417" y="2084832"/>
            <a:ext cx="2324983" cy="2601468"/>
          </a:xfrm>
          <a:prstGeom prst="rect">
            <a:avLst/>
          </a:prstGeom>
        </p:spPr>
      </p:pic>
    </p:spTree>
    <p:extLst>
      <p:ext uri="{BB962C8B-B14F-4D97-AF65-F5344CB8AC3E}">
        <p14:creationId xmlns:p14="http://schemas.microsoft.com/office/powerpoint/2010/main" val="1369610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259592"/>
            <a:ext cx="11125200" cy="6338815"/>
          </a:xfrm>
          <a:prstGeom prst="rect">
            <a:avLst/>
          </a:prstGeom>
        </p:spPr>
      </p:pic>
    </p:spTree>
    <p:extLst>
      <p:ext uri="{BB962C8B-B14F-4D97-AF65-F5344CB8AC3E}">
        <p14:creationId xmlns:p14="http://schemas.microsoft.com/office/powerpoint/2010/main" val="316788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Tidyverse</a:t>
            </a:r>
            <a:r>
              <a:rPr lang="en-US" dirty="0"/>
              <a:t> for “Tidy” Data Analysis</a:t>
            </a:r>
          </a:p>
        </p:txBody>
      </p:sp>
      <p:sp>
        <p:nvSpPr>
          <p:cNvPr id="3" name="Content Placeholder 2"/>
          <p:cNvSpPr>
            <a:spLocks noGrp="1"/>
          </p:cNvSpPr>
          <p:nvPr>
            <p:ph idx="1"/>
          </p:nvPr>
        </p:nvSpPr>
        <p:spPr>
          <a:xfrm>
            <a:off x="1024129" y="2286000"/>
            <a:ext cx="8272272" cy="4023360"/>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9175749" y="2165349"/>
            <a:ext cx="2406651" cy="2406651"/>
          </a:xfrm>
          <a:prstGeom prst="rect">
            <a:avLst/>
          </a:prstGeom>
        </p:spPr>
      </p:pic>
    </p:spTree>
    <p:extLst>
      <p:ext uri="{BB962C8B-B14F-4D97-AF65-F5344CB8AC3E}">
        <p14:creationId xmlns:p14="http://schemas.microsoft.com/office/powerpoint/2010/main" val="1082966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Word About Packages</a:t>
            </a:r>
          </a:p>
        </p:txBody>
      </p:sp>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p:cNvSpPr/>
          <p:nvPr/>
        </p:nvSpPr>
        <p:spPr>
          <a:xfrm>
            <a:off x="105381" y="6488668"/>
            <a:ext cx="1837491" cy="369332"/>
          </a:xfrm>
          <a:prstGeom prst="rect">
            <a:avLst/>
          </a:prstGeom>
        </p:spPr>
        <p:txBody>
          <a:bodyPr wrap="none">
            <a:spAutoFit/>
          </a:bodyPr>
          <a:lstStyle/>
          <a:p>
            <a:r>
              <a:rPr lang="en-US" dirty="0">
                <a:hlinkClick r:id="rId4"/>
              </a:rPr>
              <a:t>CC BY-SA RStudio</a:t>
            </a:r>
            <a:endParaRPr lang="en-US" dirty="0"/>
          </a:p>
        </p:txBody>
      </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66664" y="1565148"/>
            <a:ext cx="5609336" cy="2257823"/>
            <a:chOff x="5566664" y="1397223"/>
            <a:chExt cx="5609336" cy="2257823"/>
          </a:xfrm>
        </p:grpSpPr>
        <p:pic>
          <p:nvPicPr>
            <p:cNvPr id="6" name="Picture 5"/>
            <p:cNvPicPr>
              <a:picLocks noChangeAspect="1"/>
            </p:cNvPicPr>
            <p:nvPr/>
          </p:nvPicPr>
          <p:blipFill>
            <a:blip r:embed="rId5"/>
            <a:stretch>
              <a:fillRect/>
            </a:stretch>
          </p:blipFill>
          <p:spPr>
            <a:xfrm>
              <a:off x="6481064" y="1397223"/>
              <a:ext cx="3899876" cy="2257823"/>
            </a:xfrm>
            <a:prstGeom prst="rect">
              <a:avLst/>
            </a:prstGeom>
          </p:spPr>
        </p:pic>
        <p:sp>
          <p:nvSpPr>
            <p:cNvPr id="10" name="Rectangle 9">
              <a:extLst>
                <a:ext uri="{FF2B5EF4-FFF2-40B4-BE49-F238E27FC236}">
                  <a16:creationId xmlns:a16="http://schemas.microsoft.com/office/drawing/2014/main" id="{DF26BD25-555C-EF46-BF32-60CEEFE1EEA6}"/>
                </a:ext>
              </a:extLst>
            </p:cNvPr>
            <p:cNvSpPr/>
            <p:nvPr/>
          </p:nvSpPr>
          <p:spPr>
            <a:xfrm>
              <a:off x="5566664" y="214006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grpSp>
        <p:nvGrpSpPr>
          <p:cNvPr id="13" name="Group 12">
            <a:extLst>
              <a:ext uri="{FF2B5EF4-FFF2-40B4-BE49-F238E27FC236}">
                <a16:creationId xmlns:a16="http://schemas.microsoft.com/office/drawing/2014/main" id="{22361FBF-EB79-3F46-BACB-3089EDBAC882}"/>
              </a:ext>
            </a:extLst>
          </p:cNvPr>
          <p:cNvGrpSpPr/>
          <p:nvPr/>
        </p:nvGrpSpPr>
        <p:grpSpPr>
          <a:xfrm>
            <a:off x="5566664" y="4078342"/>
            <a:ext cx="5609336" cy="2253066"/>
            <a:chOff x="5566664" y="3862442"/>
            <a:chExt cx="5609336" cy="2253066"/>
          </a:xfrm>
        </p:grpSpPr>
        <p:pic>
          <p:nvPicPr>
            <p:cNvPr id="7" name="Picture 6"/>
            <p:cNvPicPr>
              <a:picLocks noChangeAspect="1"/>
            </p:cNvPicPr>
            <p:nvPr/>
          </p:nvPicPr>
          <p:blipFill>
            <a:blip r:embed="rId6"/>
            <a:stretch>
              <a:fillRect/>
            </a:stretch>
          </p:blipFill>
          <p:spPr>
            <a:xfrm>
              <a:off x="6481064" y="3862442"/>
              <a:ext cx="3794368" cy="2253066"/>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597337"/>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Tree>
    <p:extLst>
      <p:ext uri="{BB962C8B-B14F-4D97-AF65-F5344CB8AC3E}">
        <p14:creationId xmlns:p14="http://schemas.microsoft.com/office/powerpoint/2010/main" val="1159925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Markdown for Reproducible Reports</a:t>
            </a:r>
          </a:p>
        </p:txBody>
      </p:sp>
      <p:sp>
        <p:nvSpPr>
          <p:cNvPr id="3" name="Content Placeholder 2"/>
          <p:cNvSpPr>
            <a:spLocks noGrp="1"/>
          </p:cNvSpPr>
          <p:nvPr>
            <p:ph idx="1"/>
          </p:nvPr>
        </p:nvSpPr>
        <p:spPr>
          <a:xfrm>
            <a:off x="1024128" y="2286000"/>
            <a:ext cx="7586472" cy="4023360"/>
          </a:xfrm>
        </p:spPr>
        <p:txBody>
          <a:bodyPr>
            <a:normAutofit/>
          </a:bodyPr>
          <a:lstStyle/>
          <a:p>
            <a:pPr>
              <a:buFont typeface="Arial" charset="0"/>
              <a:buChar char="•"/>
            </a:pPr>
            <a:r>
              <a:rPr lang="en-US" sz="2800" dirty="0"/>
              <a:t> Code remains attached to its documentation and output</a:t>
            </a:r>
          </a:p>
          <a:p>
            <a:pPr>
              <a:buFont typeface="Arial" charset="0"/>
              <a:buChar char="•"/>
            </a:pPr>
            <a:endParaRPr lang="en-US" sz="2800" dirty="0"/>
          </a:p>
          <a:p>
            <a:pPr>
              <a:buFont typeface="Arial" charset="0"/>
              <a:buChar char="•"/>
            </a:pPr>
            <a:r>
              <a:rPr lang="en-US" sz="2800" dirty="0"/>
              <a:t> Text and code compile into a single HTML or PDF document that can be shared</a:t>
            </a:r>
          </a:p>
          <a:p>
            <a:pPr>
              <a:buFont typeface="Arial" charset="0"/>
              <a:buChar char="•"/>
            </a:pPr>
            <a:endParaRPr lang="en-US" sz="2800" dirty="0"/>
          </a:p>
          <a:p>
            <a:pPr>
              <a:buFont typeface="Arial" charset="0"/>
              <a:buChar char="•"/>
            </a:pPr>
            <a:r>
              <a:rPr lang="en-US" sz="2800" dirty="0"/>
              <a:t> Reproducible reports can be automated and turned into analytic dashboards</a:t>
            </a:r>
          </a:p>
        </p:txBody>
      </p:sp>
      <p:pic>
        <p:nvPicPr>
          <p:cNvPr id="6" name="Picture 5"/>
          <p:cNvPicPr>
            <a:picLocks noChangeAspect="1"/>
          </p:cNvPicPr>
          <p:nvPr/>
        </p:nvPicPr>
        <p:blipFill>
          <a:blip r:embed="rId3"/>
          <a:stretch>
            <a:fillRect/>
          </a:stretch>
        </p:blipFill>
        <p:spPr>
          <a:xfrm>
            <a:off x="9220200" y="2090275"/>
            <a:ext cx="2349500" cy="2641600"/>
          </a:xfrm>
          <a:prstGeom prst="rect">
            <a:avLst/>
          </a:prstGeom>
        </p:spPr>
      </p:pic>
    </p:spTree>
    <p:extLst>
      <p:ext uri="{BB962C8B-B14F-4D97-AF65-F5344CB8AC3E}">
        <p14:creationId xmlns:p14="http://schemas.microsoft.com/office/powerpoint/2010/main" val="724036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0012" y="179970"/>
            <a:ext cx="9191976" cy="1797571"/>
          </a:xfrm>
          <a:prstGeom prst="rect">
            <a:avLst/>
          </a:prstGeom>
        </p:spPr>
      </p:pic>
      <p:pic>
        <p:nvPicPr>
          <p:cNvPr id="3" name="Picture 2"/>
          <p:cNvPicPr>
            <a:picLocks noChangeAspect="1"/>
          </p:cNvPicPr>
          <p:nvPr/>
        </p:nvPicPr>
        <p:blipFill>
          <a:blip r:embed="rId4"/>
          <a:stretch>
            <a:fillRect/>
          </a:stretch>
        </p:blipFill>
        <p:spPr>
          <a:xfrm>
            <a:off x="1500012" y="1977541"/>
            <a:ext cx="9191976" cy="783556"/>
          </a:xfrm>
          <a:prstGeom prst="rect">
            <a:avLst/>
          </a:prstGeom>
        </p:spPr>
      </p:pic>
      <p:pic>
        <p:nvPicPr>
          <p:cNvPr id="4" name="Picture 3"/>
          <p:cNvPicPr>
            <a:picLocks noChangeAspect="1"/>
          </p:cNvPicPr>
          <p:nvPr/>
        </p:nvPicPr>
        <p:blipFill>
          <a:blip r:embed="rId5"/>
          <a:stretch>
            <a:fillRect/>
          </a:stretch>
        </p:blipFill>
        <p:spPr>
          <a:xfrm>
            <a:off x="1500012" y="2615386"/>
            <a:ext cx="9191976" cy="638698"/>
          </a:xfrm>
          <a:prstGeom prst="rect">
            <a:avLst/>
          </a:prstGeom>
        </p:spPr>
      </p:pic>
      <p:pic>
        <p:nvPicPr>
          <p:cNvPr id="5" name="Picture 4"/>
          <p:cNvPicPr>
            <a:picLocks noChangeAspect="1"/>
          </p:cNvPicPr>
          <p:nvPr/>
        </p:nvPicPr>
        <p:blipFill>
          <a:blip r:embed="rId6"/>
          <a:stretch>
            <a:fillRect/>
          </a:stretch>
        </p:blipFill>
        <p:spPr>
          <a:xfrm>
            <a:off x="1500012" y="3254084"/>
            <a:ext cx="9191976" cy="3423945"/>
          </a:xfrm>
          <a:prstGeom prst="rect">
            <a:avLst/>
          </a:prstGeom>
        </p:spPr>
      </p:pic>
      <p:grpSp>
        <p:nvGrpSpPr>
          <p:cNvPr id="11" name="Group 10"/>
          <p:cNvGrpSpPr/>
          <p:nvPr/>
        </p:nvGrpSpPr>
        <p:grpSpPr>
          <a:xfrm>
            <a:off x="-990600" y="7143307"/>
            <a:ext cx="3676973" cy="2669857"/>
            <a:chOff x="-1467173" y="-1524000"/>
            <a:chExt cx="3676973" cy="2669857"/>
          </a:xfrm>
        </p:grpSpPr>
        <p:sp>
          <p:nvSpPr>
            <p:cNvPr id="7" name="TextBox 6"/>
            <p:cNvSpPr txBox="1"/>
            <p:nvPr/>
          </p:nvSpPr>
          <p:spPr>
            <a:xfrm>
              <a:off x="-1447800" y="-1524000"/>
              <a:ext cx="3657600" cy="1200329"/>
            </a:xfrm>
            <a:prstGeom prst="rect">
              <a:avLst/>
            </a:prstGeom>
            <a:noFill/>
          </p:spPr>
          <p:txBody>
            <a:bodyPr wrap="square" rtlCol="0">
              <a:spAutoFit/>
            </a:bodyPr>
            <a:lstStyle/>
            <a:p>
              <a:r>
                <a:rPr lang="en-US" dirty="0"/>
                <a:t>Better to show an example of an actual report, like this?</a:t>
              </a:r>
            </a:p>
            <a:p>
              <a:endParaRPr lang="en-US" dirty="0"/>
            </a:p>
            <a:p>
              <a:endParaRPr lang="en-US" dirty="0"/>
            </a:p>
          </p:txBody>
        </p:sp>
        <p:pic>
          <p:nvPicPr>
            <p:cNvPr id="10" name="Picture 9"/>
            <p:cNvPicPr>
              <a:picLocks noChangeAspect="1"/>
            </p:cNvPicPr>
            <p:nvPr/>
          </p:nvPicPr>
          <p:blipFill>
            <a:blip r:embed="rId7"/>
            <a:stretch>
              <a:fillRect/>
            </a:stretch>
          </p:blipFill>
          <p:spPr>
            <a:xfrm>
              <a:off x="-1467173" y="-822643"/>
              <a:ext cx="3517900" cy="1968500"/>
            </a:xfrm>
            <a:prstGeom prst="rect">
              <a:avLst/>
            </a:prstGeom>
          </p:spPr>
        </p:pic>
      </p:grpSp>
    </p:spTree>
    <p:extLst>
      <p:ext uri="{BB962C8B-B14F-4D97-AF65-F5344CB8AC3E}">
        <p14:creationId xmlns:p14="http://schemas.microsoft.com/office/powerpoint/2010/main" val="49769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8B8CF0-C52A-584F-8629-D7CEA35D3F15}"/>
              </a:ext>
            </a:extLst>
          </p:cNvPr>
          <p:cNvSpPr>
            <a:spLocks noGrp="1"/>
          </p:cNvSpPr>
          <p:nvPr>
            <p:ph type="title"/>
          </p:nvPr>
        </p:nvSpPr>
        <p:spPr>
          <a:xfrm>
            <a:off x="1024128" y="585216"/>
            <a:ext cx="9720072" cy="1499616"/>
          </a:xfrm>
        </p:spPr>
        <p:txBody>
          <a:bodyPr/>
          <a:lstStyle/>
          <a:p>
            <a:r>
              <a:rPr lang="en-US" dirty="0"/>
              <a:t>Your Turn #2</a:t>
            </a:r>
          </a:p>
        </p:txBody>
      </p:sp>
      <p:sp>
        <p:nvSpPr>
          <p:cNvPr id="5" name="Text Placeholder 2">
            <a:extLst>
              <a:ext uri="{FF2B5EF4-FFF2-40B4-BE49-F238E27FC236}">
                <a16:creationId xmlns:a16="http://schemas.microsoft.com/office/drawing/2014/main" id="{F6CF86AC-540F-E045-BA4D-97277C193003}"/>
              </a:ext>
            </a:extLst>
          </p:cNvPr>
          <p:cNvSpPr>
            <a:spLocks noGrp="1"/>
          </p:cNvSpPr>
          <p:nvPr>
            <p:ph type="body" sz="quarter" idx="13"/>
          </p:nvPr>
        </p:nvSpPr>
        <p:spPr>
          <a:xfrm>
            <a:off x="1024128" y="1999384"/>
            <a:ext cx="9616163" cy="4152034"/>
          </a:xfrm>
        </p:spPr>
        <p:txBody>
          <a:bodyPr>
            <a:noAutofit/>
          </a:bodyPr>
          <a:lstStyle/>
          <a:p>
            <a:pPr marL="0" indent="0">
              <a:buNone/>
            </a:pPr>
            <a:r>
              <a:rPr lang="en-US" sz="3200" dirty="0"/>
              <a:t>Log onto the </a:t>
            </a:r>
            <a:r>
              <a:rPr lang="en-US" sz="3200" dirty="0" err="1"/>
              <a:t>RStudio</a:t>
            </a:r>
            <a:r>
              <a:rPr lang="en-US" sz="3200" dirty="0"/>
              <a:t> Server by pointing your browser to:</a:t>
            </a:r>
          </a:p>
          <a:p>
            <a:pPr marL="0" indent="0" algn="ctr">
              <a:buNone/>
            </a:pPr>
            <a:endParaRPr lang="en-US" sz="3200" dirty="0">
              <a:hlinkClick r:id="rId3">
                <a:extLst>
                  <a:ext uri="{A12FA001-AC4F-418D-AE19-62706E023703}">
                    <ahyp:hlinkClr xmlns:ahyp="http://schemas.microsoft.com/office/drawing/2018/hyperlinkcolor" val="tx"/>
                  </a:ext>
                </a:extLst>
              </a:hlinkClick>
            </a:endParaRPr>
          </a:p>
          <a:p>
            <a:pPr marL="0" indent="0" algn="ctr">
              <a:buNone/>
            </a:pPr>
            <a:r>
              <a:rPr lang="en-US" sz="3200" dirty="0">
                <a:solidFill>
                  <a:schemeClr val="accent2"/>
                </a:solidFill>
                <a:latin typeface="Andale Mono" panose="020B0509000000000004" pitchFamily="49" charset="0"/>
                <a:hlinkClick r:id="rId3">
                  <a:extLst>
                    <a:ext uri="{A12FA001-AC4F-418D-AE19-62706E023703}">
                      <ahyp:hlinkClr xmlns:ahyp="http://schemas.microsoft.com/office/drawing/2018/hyperlinkcolor" val="tx"/>
                    </a:ext>
                  </a:extLst>
                </a:hlinkClick>
              </a:rPr>
              <a:t>https://rstudio.uphs.upenn.edu:40400</a:t>
            </a:r>
            <a:endParaRPr lang="en-US" sz="1800" dirty="0">
              <a:solidFill>
                <a:schemeClr val="accent2"/>
              </a:solidFill>
              <a:latin typeface="Andale Mono" panose="020B0509000000000004" pitchFamily="49" charset="0"/>
              <a:ea typeface="Monaco" charset="0"/>
              <a:cs typeface="Monaco" charset="0"/>
            </a:endParaRPr>
          </a:p>
          <a:p>
            <a:pPr marL="0" indent="0">
              <a:buNone/>
            </a:pPr>
            <a:endParaRPr lang="en-US" sz="3200" dirty="0"/>
          </a:p>
          <a:p>
            <a:pPr marL="0" indent="0">
              <a:buNone/>
            </a:pPr>
            <a:r>
              <a:rPr lang="en-US" sz="3200" dirty="0"/>
              <a:t>Open </a:t>
            </a:r>
            <a:r>
              <a:rPr lang="en-US" sz="2400" dirty="0">
                <a:solidFill>
                  <a:schemeClr val="accent2"/>
                </a:solidFill>
                <a:latin typeface="Monaco" pitchFamily="2" charset="77"/>
              </a:rPr>
              <a:t>01-introduction.Rmd</a:t>
            </a:r>
            <a:r>
              <a:rPr lang="en-US" sz="3200" dirty="0"/>
              <a:t>. </a:t>
            </a:r>
          </a:p>
          <a:p>
            <a:pPr marL="0" indent="0">
              <a:buNone/>
            </a:pPr>
            <a:r>
              <a:rPr lang="en-US" sz="3200" dirty="0"/>
              <a:t>Read through the R Notebook and do everything it asks you to do.</a:t>
            </a:r>
          </a:p>
        </p:txBody>
      </p:sp>
    </p:spTree>
    <p:extLst>
      <p:ext uri="{BB962C8B-B14F-4D97-AF65-F5344CB8AC3E}">
        <p14:creationId xmlns:p14="http://schemas.microsoft.com/office/powerpoint/2010/main" val="2094813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New R Notebook</a:t>
            </a:r>
          </a:p>
        </p:txBody>
      </p:sp>
    </p:spTree>
    <p:extLst>
      <p:ext uri="{BB962C8B-B14F-4D97-AF65-F5344CB8AC3E}">
        <p14:creationId xmlns:p14="http://schemas.microsoft.com/office/powerpoint/2010/main" val="2097223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04CDA0-BE9E-1D4C-B169-7D1E54EA8117}"/>
              </a:ext>
            </a:extLst>
          </p:cNvPr>
          <p:cNvPicPr>
            <a:picLocks noChangeAspect="1"/>
          </p:cNvPicPr>
          <p:nvPr/>
        </p:nvPicPr>
        <p:blipFill>
          <a:blip r:embed="rId3"/>
          <a:stretch>
            <a:fillRect/>
          </a:stretch>
        </p:blipFill>
        <p:spPr>
          <a:xfrm>
            <a:off x="1133231" y="0"/>
            <a:ext cx="9925538" cy="6858000"/>
          </a:xfrm>
          <a:prstGeom prst="rect">
            <a:avLst/>
          </a:prstGeom>
        </p:spPr>
      </p:pic>
      <p:grpSp>
        <p:nvGrpSpPr>
          <p:cNvPr id="6" name="Group 5">
            <a:extLst>
              <a:ext uri="{FF2B5EF4-FFF2-40B4-BE49-F238E27FC236}">
                <a16:creationId xmlns:a16="http://schemas.microsoft.com/office/drawing/2014/main" id="{F08460F6-6DCB-4E48-A9D1-DCAFF9958951}"/>
              </a:ext>
            </a:extLst>
          </p:cNvPr>
          <p:cNvGrpSpPr/>
          <p:nvPr/>
        </p:nvGrpSpPr>
        <p:grpSpPr>
          <a:xfrm>
            <a:off x="342326" y="1295390"/>
            <a:ext cx="3543874" cy="1877437"/>
            <a:chOff x="1322364" y="4457502"/>
            <a:chExt cx="1503814" cy="1443281"/>
          </a:xfrm>
        </p:grpSpPr>
        <p:sp>
          <p:nvSpPr>
            <p:cNvPr id="7" name="Rounded Rectangular Callout 6">
              <a:extLst>
                <a:ext uri="{FF2B5EF4-FFF2-40B4-BE49-F238E27FC236}">
                  <a16:creationId xmlns:a16="http://schemas.microsoft.com/office/drawing/2014/main" id="{6937B4B5-4972-7B4D-A7E0-3B5FE9776BD4}"/>
                </a:ext>
              </a:extLst>
            </p:cNvPr>
            <p:cNvSpPr/>
            <p:nvPr/>
          </p:nvSpPr>
          <p:spPr>
            <a:xfrm>
              <a:off x="1322364" y="4703869"/>
              <a:ext cx="1503814" cy="958362"/>
            </a:xfrm>
            <a:prstGeom prst="wedgeRoundRectCallout">
              <a:avLst>
                <a:gd name="adj1" fmla="val -8440"/>
                <a:gd name="adj2" fmla="val -117804"/>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E8A7257-D9E5-D146-9195-A02E890A4D6E}"/>
                </a:ext>
              </a:extLst>
            </p:cNvPr>
            <p:cNvSpPr txBox="1"/>
            <p:nvPr/>
          </p:nvSpPr>
          <p:spPr>
            <a:xfrm>
              <a:off x="1322364" y="4457502"/>
              <a:ext cx="1503814" cy="1443281"/>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New Document</a:t>
              </a:r>
              <a:endParaRPr lang="en-US" sz="2800"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948688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2BB452-6375-2B4A-AAD8-5371E6C5BE0F}"/>
              </a:ext>
            </a:extLst>
          </p:cNvPr>
          <p:cNvPicPr>
            <a:picLocks noChangeAspect="1"/>
          </p:cNvPicPr>
          <p:nvPr/>
        </p:nvPicPr>
        <p:blipFill>
          <a:blip r:embed="rId3"/>
          <a:stretch>
            <a:fillRect/>
          </a:stretch>
        </p:blipFill>
        <p:spPr>
          <a:xfrm>
            <a:off x="1133231" y="0"/>
            <a:ext cx="9925538" cy="6858000"/>
          </a:xfrm>
          <a:prstGeom prst="rect">
            <a:avLst/>
          </a:prstGeom>
        </p:spPr>
      </p:pic>
      <p:grpSp>
        <p:nvGrpSpPr>
          <p:cNvPr id="4" name="Group 3">
            <a:extLst>
              <a:ext uri="{FF2B5EF4-FFF2-40B4-BE49-F238E27FC236}">
                <a16:creationId xmlns:a16="http://schemas.microsoft.com/office/drawing/2014/main" id="{38D5E3DD-ED1D-2C42-872C-DA70CFEC3269}"/>
              </a:ext>
            </a:extLst>
          </p:cNvPr>
          <p:cNvGrpSpPr/>
          <p:nvPr/>
        </p:nvGrpSpPr>
        <p:grpSpPr>
          <a:xfrm>
            <a:off x="5683254" y="713103"/>
            <a:ext cx="4988210" cy="1815882"/>
            <a:chOff x="1322364" y="4481164"/>
            <a:chExt cx="1503814" cy="1395961"/>
          </a:xfrm>
        </p:grpSpPr>
        <p:sp>
          <p:nvSpPr>
            <p:cNvPr id="5" name="Rounded Rectangular Callout 4">
              <a:extLst>
                <a:ext uri="{FF2B5EF4-FFF2-40B4-BE49-F238E27FC236}">
                  <a16:creationId xmlns:a16="http://schemas.microsoft.com/office/drawing/2014/main" id="{2B46AE9F-47AB-B645-A1FC-037A377084D6}"/>
                </a:ext>
              </a:extLst>
            </p:cNvPr>
            <p:cNvSpPr/>
            <p:nvPr/>
          </p:nvSpPr>
          <p:spPr>
            <a:xfrm>
              <a:off x="1322364" y="4703869"/>
              <a:ext cx="1503814" cy="958362"/>
            </a:xfrm>
            <a:prstGeom prst="wedgeRoundRectCallout">
              <a:avLst>
                <a:gd name="adj1" fmla="val -113674"/>
                <a:gd name="adj2" fmla="val -29452"/>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E6C6C18-8E3B-764C-8883-A48F760E5FA0}"/>
                </a:ext>
              </a:extLst>
            </p:cNvPr>
            <p:cNvSpPr txBox="1"/>
            <p:nvPr/>
          </p:nvSpPr>
          <p:spPr>
            <a:xfrm>
              <a:off x="1322364" y="4481164"/>
              <a:ext cx="1503814" cy="1395961"/>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Select “R Notebook”</a:t>
              </a:r>
            </a:p>
            <a:p>
              <a:pPr algn="ctr"/>
              <a:r>
                <a:rPr lang="en-US" sz="3200" dirty="0">
                  <a:solidFill>
                    <a:schemeClr val="bg1"/>
                  </a:solidFill>
                </a:rPr>
                <a:t>not “R Markdown”</a:t>
              </a:r>
              <a:endParaRPr lang="en-US" sz="2000"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415338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53530" y="184935"/>
            <a:ext cx="6246631" cy="4461136"/>
          </a:xfrm>
          <a:prstGeom prst="rect">
            <a:avLst/>
          </a:prstGeom>
        </p:spPr>
      </p:pic>
      <p:sp>
        <p:nvSpPr>
          <p:cNvPr id="3" name="TextBox 2"/>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Stephan</a:t>
            </a:r>
          </a:p>
        </p:txBody>
      </p:sp>
      <p:pic>
        <p:nvPicPr>
          <p:cNvPr id="9" name="Picture 8"/>
          <p:cNvPicPr>
            <a:picLocks noChangeAspect="1"/>
          </p:cNvPicPr>
          <p:nvPr/>
        </p:nvPicPr>
        <p:blipFill>
          <a:blip r:embed="rId4"/>
          <a:stretch>
            <a:fillRect/>
          </a:stretch>
        </p:blipFill>
        <p:spPr>
          <a:xfrm>
            <a:off x="694896" y="4930535"/>
            <a:ext cx="1788560" cy="1407001"/>
          </a:xfrm>
          <a:prstGeom prst="rect">
            <a:avLst/>
          </a:prstGeom>
        </p:spPr>
      </p:pic>
      <p:pic>
        <p:nvPicPr>
          <p:cNvPr id="6" name="Picture 5"/>
          <p:cNvPicPr>
            <a:picLocks noChangeAspect="1"/>
          </p:cNvPicPr>
          <p:nvPr/>
        </p:nvPicPr>
        <p:blipFill>
          <a:blip r:embed="rId5"/>
          <a:stretch>
            <a:fillRect/>
          </a:stretch>
        </p:blipFill>
        <p:spPr>
          <a:xfrm>
            <a:off x="3486172" y="4930535"/>
            <a:ext cx="1176775" cy="1293964"/>
          </a:xfrm>
          <a:prstGeom prst="rect">
            <a:avLst/>
          </a:prstGeom>
        </p:spPr>
      </p:pic>
      <p:pic>
        <p:nvPicPr>
          <p:cNvPr id="7" name="Picture 6"/>
          <p:cNvPicPr>
            <a:picLocks noChangeAspect="1"/>
          </p:cNvPicPr>
          <p:nvPr/>
        </p:nvPicPr>
        <p:blipFill>
          <a:blip r:embed="rId6"/>
          <a:stretch>
            <a:fillRect/>
          </a:stretch>
        </p:blipFill>
        <p:spPr>
          <a:xfrm>
            <a:off x="5359831" y="4936848"/>
            <a:ext cx="1106423" cy="1281336"/>
          </a:xfrm>
          <a:prstGeom prst="rect">
            <a:avLst/>
          </a:prstGeom>
        </p:spPr>
      </p:pic>
      <p:pic>
        <p:nvPicPr>
          <p:cNvPr id="11" name="Picture 10"/>
          <p:cNvPicPr>
            <a:picLocks noChangeAspect="1"/>
          </p:cNvPicPr>
          <p:nvPr/>
        </p:nvPicPr>
        <p:blipFill>
          <a:blip r:embed="rId7"/>
          <a:stretch>
            <a:fillRect/>
          </a:stretch>
        </p:blipFill>
        <p:spPr>
          <a:xfrm>
            <a:off x="7163138" y="4913807"/>
            <a:ext cx="1106423" cy="1327417"/>
          </a:xfrm>
          <a:prstGeom prst="rect">
            <a:avLst/>
          </a:prstGeom>
        </p:spPr>
      </p:pic>
      <p:pic>
        <p:nvPicPr>
          <p:cNvPr id="5" name="Picture 4">
            <a:extLst>
              <a:ext uri="{FF2B5EF4-FFF2-40B4-BE49-F238E27FC236}">
                <a16:creationId xmlns:a16="http://schemas.microsoft.com/office/drawing/2014/main" id="{B986B76C-57C1-1246-B649-8D298F06ADC0}"/>
              </a:ext>
            </a:extLst>
          </p:cNvPr>
          <p:cNvPicPr>
            <a:picLocks noChangeAspect="1"/>
          </p:cNvPicPr>
          <p:nvPr/>
        </p:nvPicPr>
        <p:blipFill>
          <a:blip r:embed="rId8"/>
          <a:stretch>
            <a:fillRect/>
          </a:stretch>
        </p:blipFill>
        <p:spPr>
          <a:xfrm>
            <a:off x="9645401" y="4765423"/>
            <a:ext cx="1852079" cy="1572113"/>
          </a:xfrm>
          <a:prstGeom prst="rect">
            <a:avLst/>
          </a:prstGeom>
        </p:spPr>
      </p:pic>
    </p:spTree>
    <p:extLst>
      <p:ext uri="{BB962C8B-B14F-4D97-AF65-F5344CB8AC3E}">
        <p14:creationId xmlns:p14="http://schemas.microsoft.com/office/powerpoint/2010/main" val="1740408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97EAE4-F9C0-0B4A-BD05-5978E370CA35}"/>
              </a:ext>
            </a:extLst>
          </p:cNvPr>
          <p:cNvPicPr>
            <a:picLocks noChangeAspect="1"/>
          </p:cNvPicPr>
          <p:nvPr/>
        </p:nvPicPr>
        <p:blipFill>
          <a:blip r:embed="rId3"/>
          <a:stretch>
            <a:fillRect/>
          </a:stretch>
        </p:blipFill>
        <p:spPr>
          <a:xfrm>
            <a:off x="1133231" y="0"/>
            <a:ext cx="9925538" cy="6858000"/>
          </a:xfrm>
          <a:prstGeom prst="rect">
            <a:avLst/>
          </a:prstGeom>
        </p:spPr>
      </p:pic>
      <p:grpSp>
        <p:nvGrpSpPr>
          <p:cNvPr id="7" name="Group 6">
            <a:extLst>
              <a:ext uri="{FF2B5EF4-FFF2-40B4-BE49-F238E27FC236}">
                <a16:creationId xmlns:a16="http://schemas.microsoft.com/office/drawing/2014/main" id="{F3672BEC-DA48-384F-9384-A634FC39EF87}"/>
              </a:ext>
            </a:extLst>
          </p:cNvPr>
          <p:cNvGrpSpPr/>
          <p:nvPr/>
        </p:nvGrpSpPr>
        <p:grpSpPr>
          <a:xfrm>
            <a:off x="373499" y="2704540"/>
            <a:ext cx="3543874" cy="1261884"/>
            <a:chOff x="1322364" y="4694105"/>
            <a:chExt cx="1503814" cy="970074"/>
          </a:xfrm>
        </p:grpSpPr>
        <p:sp>
          <p:nvSpPr>
            <p:cNvPr id="8" name="Rounded Rectangular Callout 7">
              <a:extLst>
                <a:ext uri="{FF2B5EF4-FFF2-40B4-BE49-F238E27FC236}">
                  <a16:creationId xmlns:a16="http://schemas.microsoft.com/office/drawing/2014/main" id="{B7A1BC26-DD4E-4E40-ADB2-45E019B6B10A}"/>
                </a:ext>
              </a:extLst>
            </p:cNvPr>
            <p:cNvSpPr/>
            <p:nvPr/>
          </p:nvSpPr>
          <p:spPr>
            <a:xfrm>
              <a:off x="1322364" y="4703869"/>
              <a:ext cx="1503814" cy="958362"/>
            </a:xfrm>
            <a:prstGeom prst="wedgeRoundRectCallout">
              <a:avLst>
                <a:gd name="adj1" fmla="val 15896"/>
                <a:gd name="adj2" fmla="val -16448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CFEAED6-B5B3-7D41-8CA7-68490F1AB3DD}"/>
                </a:ext>
              </a:extLst>
            </p:cNvPr>
            <p:cNvSpPr txBox="1"/>
            <p:nvPr/>
          </p:nvSpPr>
          <p:spPr>
            <a:xfrm>
              <a:off x="1322364" y="4694105"/>
              <a:ext cx="1503814" cy="970074"/>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Save Document</a:t>
              </a:r>
              <a:endParaRPr lang="en-US" sz="2800" dirty="0">
                <a:solidFill>
                  <a:schemeClr val="bg1"/>
                </a:solidFill>
              </a:endParaRPr>
            </a:p>
            <a:p>
              <a:pPr algn="ctr"/>
              <a:endParaRPr lang="en-US" dirty="0">
                <a:solidFill>
                  <a:schemeClr val="bg1"/>
                </a:solidFill>
              </a:endParaRPr>
            </a:p>
          </p:txBody>
        </p:sp>
      </p:grpSp>
      <p:sp>
        <p:nvSpPr>
          <p:cNvPr id="10" name="Right Brace 9">
            <a:extLst>
              <a:ext uri="{FF2B5EF4-FFF2-40B4-BE49-F238E27FC236}">
                <a16:creationId xmlns:a16="http://schemas.microsoft.com/office/drawing/2014/main" id="{D4A9E7AE-4A36-604F-A119-123A2DF22E1A}"/>
              </a:ext>
            </a:extLst>
          </p:cNvPr>
          <p:cNvSpPr/>
          <p:nvPr/>
        </p:nvSpPr>
        <p:spPr>
          <a:xfrm>
            <a:off x="3823855" y="1402773"/>
            <a:ext cx="187036" cy="52993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6" name="Group 15">
            <a:extLst>
              <a:ext uri="{FF2B5EF4-FFF2-40B4-BE49-F238E27FC236}">
                <a16:creationId xmlns:a16="http://schemas.microsoft.com/office/drawing/2014/main" id="{31C134F2-9220-CD41-9F78-AD4C904AE647}"/>
              </a:ext>
            </a:extLst>
          </p:cNvPr>
          <p:cNvGrpSpPr/>
          <p:nvPr/>
        </p:nvGrpSpPr>
        <p:grpSpPr>
          <a:xfrm>
            <a:off x="4664944" y="1225505"/>
            <a:ext cx="1431056" cy="667755"/>
            <a:chOff x="5011308" y="828536"/>
            <a:chExt cx="2365216" cy="1246648"/>
          </a:xfrm>
        </p:grpSpPr>
        <p:sp>
          <p:nvSpPr>
            <p:cNvPr id="12" name="Rounded Rectangular Callout 11">
              <a:extLst>
                <a:ext uri="{FF2B5EF4-FFF2-40B4-BE49-F238E27FC236}">
                  <a16:creationId xmlns:a16="http://schemas.microsoft.com/office/drawing/2014/main" id="{51D807FA-1C1C-FF4F-8713-C5AD3927559D}"/>
                </a:ext>
              </a:extLst>
            </p:cNvPr>
            <p:cNvSpPr/>
            <p:nvPr/>
          </p:nvSpPr>
          <p:spPr>
            <a:xfrm>
              <a:off x="5011308" y="828536"/>
              <a:ext cx="2365216" cy="1246648"/>
            </a:xfrm>
            <a:prstGeom prst="wedgeRoundRectCallout">
              <a:avLst>
                <a:gd name="adj1" fmla="val -89933"/>
                <a:gd name="adj2" fmla="val 1747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28AD98F-58DD-B34A-8657-F93EEDFFC503}"/>
                </a:ext>
              </a:extLst>
            </p:cNvPr>
            <p:cNvSpPr txBox="1"/>
            <p:nvPr/>
          </p:nvSpPr>
          <p:spPr>
            <a:xfrm>
              <a:off x="5011308" y="908161"/>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sp>
        <p:nvSpPr>
          <p:cNvPr id="15" name="TextBox 14">
            <a:extLst>
              <a:ext uri="{FF2B5EF4-FFF2-40B4-BE49-F238E27FC236}">
                <a16:creationId xmlns:a16="http://schemas.microsoft.com/office/drawing/2014/main" id="{7AC2A173-A853-194A-9819-AADFB169E599}"/>
              </a:ext>
            </a:extLst>
          </p:cNvPr>
          <p:cNvSpPr txBox="1"/>
          <p:nvPr/>
        </p:nvSpPr>
        <p:spPr>
          <a:xfrm>
            <a:off x="7707086" y="2108703"/>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sp>
        <p:nvSpPr>
          <p:cNvPr id="17" name="Right Brace 16">
            <a:extLst>
              <a:ext uri="{FF2B5EF4-FFF2-40B4-BE49-F238E27FC236}">
                <a16:creationId xmlns:a16="http://schemas.microsoft.com/office/drawing/2014/main" id="{46017648-425C-434C-B9A1-906F7C9565E7}"/>
              </a:ext>
            </a:extLst>
          </p:cNvPr>
          <p:cNvSpPr/>
          <p:nvPr/>
        </p:nvSpPr>
        <p:spPr>
          <a:xfrm>
            <a:off x="7013863" y="3529446"/>
            <a:ext cx="162791" cy="45027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8" name="Group 17">
            <a:extLst>
              <a:ext uri="{FF2B5EF4-FFF2-40B4-BE49-F238E27FC236}">
                <a16:creationId xmlns:a16="http://schemas.microsoft.com/office/drawing/2014/main" id="{6530B8BB-8799-8A4C-84D9-28DA07D0870D}"/>
              </a:ext>
            </a:extLst>
          </p:cNvPr>
          <p:cNvGrpSpPr/>
          <p:nvPr/>
        </p:nvGrpSpPr>
        <p:grpSpPr>
          <a:xfrm>
            <a:off x="7841098" y="3101995"/>
            <a:ext cx="2030265" cy="1077218"/>
            <a:chOff x="5011308" y="441228"/>
            <a:chExt cx="2365216" cy="2011084"/>
          </a:xfrm>
        </p:grpSpPr>
        <p:sp>
          <p:nvSpPr>
            <p:cNvPr id="19" name="Rounded Rectangular Callout 18">
              <a:extLst>
                <a:ext uri="{FF2B5EF4-FFF2-40B4-BE49-F238E27FC236}">
                  <a16:creationId xmlns:a16="http://schemas.microsoft.com/office/drawing/2014/main" id="{F6B0D19C-2EA4-334D-84CC-4F83599D13FD}"/>
                </a:ext>
              </a:extLst>
            </p:cNvPr>
            <p:cNvSpPr/>
            <p:nvPr/>
          </p:nvSpPr>
          <p:spPr>
            <a:xfrm>
              <a:off x="5011308" y="828536"/>
              <a:ext cx="2365216" cy="1246648"/>
            </a:xfrm>
            <a:prstGeom prst="wedgeRoundRectCallout">
              <a:avLst>
                <a:gd name="adj1" fmla="val -76626"/>
                <a:gd name="adj2" fmla="val 1747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58B081E-BF36-584E-A541-4F81A261F09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spTree>
    <p:extLst>
      <p:ext uri="{BB962C8B-B14F-4D97-AF65-F5344CB8AC3E}">
        <p14:creationId xmlns:p14="http://schemas.microsoft.com/office/powerpoint/2010/main" val="20608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0E9A6B-DF47-AB4A-BA7F-B6C820639851}"/>
              </a:ext>
            </a:extLst>
          </p:cNvPr>
          <p:cNvPicPr>
            <a:picLocks noChangeAspect="1"/>
          </p:cNvPicPr>
          <p:nvPr/>
        </p:nvPicPr>
        <p:blipFill>
          <a:blip r:embed="rId3"/>
          <a:stretch>
            <a:fillRect/>
          </a:stretch>
        </p:blipFill>
        <p:spPr>
          <a:xfrm>
            <a:off x="1133231" y="0"/>
            <a:ext cx="9925538" cy="6858000"/>
          </a:xfrm>
          <a:prstGeom prst="rect">
            <a:avLst/>
          </a:prstGeom>
        </p:spPr>
      </p:pic>
      <p:grpSp>
        <p:nvGrpSpPr>
          <p:cNvPr id="3" name="Group 2">
            <a:extLst>
              <a:ext uri="{FF2B5EF4-FFF2-40B4-BE49-F238E27FC236}">
                <a16:creationId xmlns:a16="http://schemas.microsoft.com/office/drawing/2014/main" id="{9182E4B1-7967-5F4F-950C-45024D1A2690}"/>
              </a:ext>
            </a:extLst>
          </p:cNvPr>
          <p:cNvGrpSpPr/>
          <p:nvPr/>
        </p:nvGrpSpPr>
        <p:grpSpPr>
          <a:xfrm>
            <a:off x="498190" y="2704540"/>
            <a:ext cx="4489446" cy="1261884"/>
            <a:chOff x="1322364" y="4694105"/>
            <a:chExt cx="1503814" cy="970074"/>
          </a:xfrm>
        </p:grpSpPr>
        <p:sp>
          <p:nvSpPr>
            <p:cNvPr id="4" name="Rounded Rectangular Callout 3">
              <a:extLst>
                <a:ext uri="{FF2B5EF4-FFF2-40B4-BE49-F238E27FC236}">
                  <a16:creationId xmlns:a16="http://schemas.microsoft.com/office/drawing/2014/main" id="{37E0B264-C46C-854A-BE9B-10484F16BE61}"/>
                </a:ext>
              </a:extLst>
            </p:cNvPr>
            <p:cNvSpPr/>
            <p:nvPr/>
          </p:nvSpPr>
          <p:spPr>
            <a:xfrm>
              <a:off x="1322364" y="4703869"/>
              <a:ext cx="1503814" cy="958362"/>
            </a:xfrm>
            <a:prstGeom prst="wedgeRoundRectCallout">
              <a:avLst>
                <a:gd name="adj1" fmla="val 24228"/>
                <a:gd name="adj2" fmla="val -16364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0A6B278-F95C-5147-AB78-3439C57BBE51}"/>
                </a:ext>
              </a:extLst>
            </p:cNvPr>
            <p:cNvSpPr txBox="1"/>
            <p:nvPr/>
          </p:nvSpPr>
          <p:spPr>
            <a:xfrm>
              <a:off x="1322364" y="4694105"/>
              <a:ext cx="1503814" cy="970074"/>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“Preview” Document</a:t>
              </a:r>
              <a:endParaRPr lang="en-US" sz="2800"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169660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25FBBA-4142-954B-A0A8-4E912578355A}"/>
              </a:ext>
            </a:extLst>
          </p:cNvPr>
          <p:cNvPicPr>
            <a:picLocks noChangeAspect="1"/>
          </p:cNvPicPr>
          <p:nvPr/>
        </p:nvPicPr>
        <p:blipFill>
          <a:blip r:embed="rId3"/>
          <a:stretch>
            <a:fillRect/>
          </a:stretch>
        </p:blipFill>
        <p:spPr>
          <a:xfrm>
            <a:off x="2272646" y="0"/>
            <a:ext cx="7646708" cy="6858000"/>
          </a:xfrm>
          <a:prstGeom prst="rect">
            <a:avLst/>
          </a:prstGeom>
        </p:spPr>
      </p:pic>
    </p:spTree>
    <p:extLst>
      <p:ext uri="{BB962C8B-B14F-4D97-AF65-F5344CB8AC3E}">
        <p14:creationId xmlns:p14="http://schemas.microsoft.com/office/powerpoint/2010/main" val="2628478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0E9A6B-DF47-AB4A-BA7F-B6C820639851}"/>
              </a:ext>
            </a:extLst>
          </p:cNvPr>
          <p:cNvPicPr>
            <a:picLocks noChangeAspect="1"/>
          </p:cNvPicPr>
          <p:nvPr/>
        </p:nvPicPr>
        <p:blipFill>
          <a:blip r:embed="rId3"/>
          <a:stretch>
            <a:fillRect/>
          </a:stretch>
        </p:blipFill>
        <p:spPr>
          <a:xfrm>
            <a:off x="1133231" y="0"/>
            <a:ext cx="9925538" cy="6858000"/>
          </a:xfrm>
          <a:prstGeom prst="rect">
            <a:avLst/>
          </a:prstGeom>
        </p:spPr>
      </p:pic>
      <p:grpSp>
        <p:nvGrpSpPr>
          <p:cNvPr id="3" name="Group 2">
            <a:extLst>
              <a:ext uri="{FF2B5EF4-FFF2-40B4-BE49-F238E27FC236}">
                <a16:creationId xmlns:a16="http://schemas.microsoft.com/office/drawing/2014/main" id="{9182E4B1-7967-5F4F-950C-45024D1A2690}"/>
              </a:ext>
            </a:extLst>
          </p:cNvPr>
          <p:cNvGrpSpPr/>
          <p:nvPr/>
        </p:nvGrpSpPr>
        <p:grpSpPr>
          <a:xfrm>
            <a:off x="4214958" y="1374504"/>
            <a:ext cx="3762083" cy="1261884"/>
            <a:chOff x="1322364" y="4694105"/>
            <a:chExt cx="1503814" cy="970074"/>
          </a:xfrm>
        </p:grpSpPr>
        <p:sp>
          <p:nvSpPr>
            <p:cNvPr id="4" name="Rounded Rectangular Callout 3">
              <a:extLst>
                <a:ext uri="{FF2B5EF4-FFF2-40B4-BE49-F238E27FC236}">
                  <a16:creationId xmlns:a16="http://schemas.microsoft.com/office/drawing/2014/main" id="{37E0B264-C46C-854A-BE9B-10484F16BE61}"/>
                </a:ext>
              </a:extLst>
            </p:cNvPr>
            <p:cNvSpPr/>
            <p:nvPr/>
          </p:nvSpPr>
          <p:spPr>
            <a:xfrm>
              <a:off x="1322364" y="4703869"/>
              <a:ext cx="1503814" cy="958362"/>
            </a:xfrm>
            <a:prstGeom prst="wedgeRoundRectCallout">
              <a:avLst>
                <a:gd name="adj1" fmla="val 20914"/>
                <a:gd name="adj2" fmla="val 11557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0A6B278-F95C-5147-AB78-3439C57BBE51}"/>
                </a:ext>
              </a:extLst>
            </p:cNvPr>
            <p:cNvSpPr txBox="1"/>
            <p:nvPr/>
          </p:nvSpPr>
          <p:spPr>
            <a:xfrm>
              <a:off x="1322364" y="4694105"/>
              <a:ext cx="1503814" cy="970074"/>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Run Code Chunk</a:t>
              </a:r>
              <a:endParaRPr lang="en-US" sz="2800"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9291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D502F1-1601-BE43-AEF6-F77B740FF0F3}"/>
              </a:ext>
            </a:extLst>
          </p:cNvPr>
          <p:cNvPicPr>
            <a:picLocks noChangeAspect="1"/>
          </p:cNvPicPr>
          <p:nvPr/>
        </p:nvPicPr>
        <p:blipFill>
          <a:blip r:embed="rId3"/>
          <a:stretch>
            <a:fillRect/>
          </a:stretch>
        </p:blipFill>
        <p:spPr>
          <a:xfrm>
            <a:off x="1133231" y="0"/>
            <a:ext cx="9925538" cy="6858000"/>
          </a:xfrm>
          <a:prstGeom prst="rect">
            <a:avLst/>
          </a:prstGeom>
        </p:spPr>
      </p:pic>
      <p:sp>
        <p:nvSpPr>
          <p:cNvPr id="3" name="Right Brace 2">
            <a:extLst>
              <a:ext uri="{FF2B5EF4-FFF2-40B4-BE49-F238E27FC236}">
                <a16:creationId xmlns:a16="http://schemas.microsoft.com/office/drawing/2014/main" id="{0AF05A25-79CB-E248-8B21-AEB6051D9D30}"/>
              </a:ext>
            </a:extLst>
          </p:cNvPr>
          <p:cNvSpPr/>
          <p:nvPr/>
        </p:nvSpPr>
        <p:spPr>
          <a:xfrm>
            <a:off x="7013863" y="3529446"/>
            <a:ext cx="162791" cy="45027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 name="Group 3">
            <a:extLst>
              <a:ext uri="{FF2B5EF4-FFF2-40B4-BE49-F238E27FC236}">
                <a16:creationId xmlns:a16="http://schemas.microsoft.com/office/drawing/2014/main" id="{5E75CBA4-4FBC-EE49-A123-5D7D9D85560B}"/>
              </a:ext>
            </a:extLst>
          </p:cNvPr>
          <p:cNvGrpSpPr/>
          <p:nvPr/>
        </p:nvGrpSpPr>
        <p:grpSpPr>
          <a:xfrm>
            <a:off x="7841098" y="3101995"/>
            <a:ext cx="2030265" cy="1077218"/>
            <a:chOff x="5011308" y="441228"/>
            <a:chExt cx="2365216" cy="2011084"/>
          </a:xfrm>
        </p:grpSpPr>
        <p:sp>
          <p:nvSpPr>
            <p:cNvPr id="5" name="Rounded Rectangular Callout 4">
              <a:extLst>
                <a:ext uri="{FF2B5EF4-FFF2-40B4-BE49-F238E27FC236}">
                  <a16:creationId xmlns:a16="http://schemas.microsoft.com/office/drawing/2014/main" id="{5063AE8A-3BDD-CF47-9E46-8106DCE7B0EF}"/>
                </a:ext>
              </a:extLst>
            </p:cNvPr>
            <p:cNvSpPr/>
            <p:nvPr/>
          </p:nvSpPr>
          <p:spPr>
            <a:xfrm>
              <a:off x="5011308" y="828536"/>
              <a:ext cx="2365216" cy="1246648"/>
            </a:xfrm>
            <a:prstGeom prst="wedgeRoundRectCallout">
              <a:avLst>
                <a:gd name="adj1" fmla="val -76626"/>
                <a:gd name="adj2" fmla="val 1747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073D3E0-49B1-7848-A415-06AF903C2560}"/>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sp>
        <p:nvSpPr>
          <p:cNvPr id="11" name="Right Brace 10">
            <a:extLst>
              <a:ext uri="{FF2B5EF4-FFF2-40B4-BE49-F238E27FC236}">
                <a16:creationId xmlns:a16="http://schemas.microsoft.com/office/drawing/2014/main" id="{E62EE8C6-681F-4046-8AD0-AD714132EC40}"/>
              </a:ext>
            </a:extLst>
          </p:cNvPr>
          <p:cNvSpPr/>
          <p:nvPr/>
        </p:nvSpPr>
        <p:spPr>
          <a:xfrm>
            <a:off x="7013863" y="4052455"/>
            <a:ext cx="162791" cy="148590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6B0428C2-382E-0147-B2FF-4757C4DF2ADE}"/>
              </a:ext>
            </a:extLst>
          </p:cNvPr>
          <p:cNvGrpSpPr/>
          <p:nvPr/>
        </p:nvGrpSpPr>
        <p:grpSpPr>
          <a:xfrm>
            <a:off x="7841098" y="4179213"/>
            <a:ext cx="2030265" cy="1077218"/>
            <a:chOff x="5011308" y="441228"/>
            <a:chExt cx="2365216" cy="2011084"/>
          </a:xfrm>
        </p:grpSpPr>
        <p:sp>
          <p:nvSpPr>
            <p:cNvPr id="13" name="Rounded Rectangular Callout 12">
              <a:extLst>
                <a:ext uri="{FF2B5EF4-FFF2-40B4-BE49-F238E27FC236}">
                  <a16:creationId xmlns:a16="http://schemas.microsoft.com/office/drawing/2014/main" id="{D29856F5-7B6B-1D45-B01C-F98A445A35A5}"/>
                </a:ext>
              </a:extLst>
            </p:cNvPr>
            <p:cNvSpPr/>
            <p:nvPr/>
          </p:nvSpPr>
          <p:spPr>
            <a:xfrm>
              <a:off x="5011308" y="828536"/>
              <a:ext cx="2365216" cy="1246648"/>
            </a:xfrm>
            <a:prstGeom prst="wedgeRoundRectCallout">
              <a:avLst>
                <a:gd name="adj1" fmla="val -76626"/>
                <a:gd name="adj2" fmla="val 1747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B8B5190-9124-D447-B68F-D7CC9A554A3F}"/>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result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173E344A-6E70-FE41-BA12-B0544A03EB26}"/>
              </a:ext>
            </a:extLst>
          </p:cNvPr>
          <p:cNvGrpSpPr/>
          <p:nvPr/>
        </p:nvGrpSpPr>
        <p:grpSpPr>
          <a:xfrm>
            <a:off x="498190" y="2704540"/>
            <a:ext cx="4489446" cy="1261884"/>
            <a:chOff x="1322364" y="4694105"/>
            <a:chExt cx="1503814" cy="970074"/>
          </a:xfrm>
        </p:grpSpPr>
        <p:sp>
          <p:nvSpPr>
            <p:cNvPr id="16" name="Rounded Rectangular Callout 15">
              <a:extLst>
                <a:ext uri="{FF2B5EF4-FFF2-40B4-BE49-F238E27FC236}">
                  <a16:creationId xmlns:a16="http://schemas.microsoft.com/office/drawing/2014/main" id="{0435963A-63C8-6941-A319-A58BA0CFA810}"/>
                </a:ext>
              </a:extLst>
            </p:cNvPr>
            <p:cNvSpPr/>
            <p:nvPr/>
          </p:nvSpPr>
          <p:spPr>
            <a:xfrm>
              <a:off x="1322364" y="4703869"/>
              <a:ext cx="1503814" cy="958362"/>
            </a:xfrm>
            <a:prstGeom prst="wedgeRoundRectCallout">
              <a:avLst>
                <a:gd name="adj1" fmla="val 24228"/>
                <a:gd name="adj2" fmla="val -16364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AE282D1-037A-E64C-BF63-324C4A197C93}"/>
                </a:ext>
              </a:extLst>
            </p:cNvPr>
            <p:cNvSpPr txBox="1"/>
            <p:nvPr/>
          </p:nvSpPr>
          <p:spPr>
            <a:xfrm>
              <a:off x="1322364" y="4694105"/>
              <a:ext cx="1503814" cy="970074"/>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“Preview” Document</a:t>
              </a:r>
              <a:endParaRPr lang="en-US" sz="2800"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82443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A4B30C-810A-7B47-A8EF-23B077154BDF}"/>
              </a:ext>
            </a:extLst>
          </p:cNvPr>
          <p:cNvPicPr>
            <a:picLocks noChangeAspect="1"/>
          </p:cNvPicPr>
          <p:nvPr/>
        </p:nvPicPr>
        <p:blipFill>
          <a:blip r:embed="rId3"/>
          <a:stretch>
            <a:fillRect/>
          </a:stretch>
        </p:blipFill>
        <p:spPr>
          <a:xfrm>
            <a:off x="2180452" y="0"/>
            <a:ext cx="7831095" cy="6858000"/>
          </a:xfrm>
          <a:prstGeom prst="rect">
            <a:avLst/>
          </a:prstGeom>
        </p:spPr>
      </p:pic>
    </p:spTree>
    <p:extLst>
      <p:ext uri="{BB962C8B-B14F-4D97-AF65-F5344CB8AC3E}">
        <p14:creationId xmlns:p14="http://schemas.microsoft.com/office/powerpoint/2010/main" val="1476478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64562" y="1094013"/>
            <a:ext cx="9751142" cy="5976257"/>
            <a:chOff x="468423" y="1012370"/>
            <a:chExt cx="11189837" cy="6858001"/>
          </a:xfrm>
        </p:grpSpPr>
        <p:pic>
          <p:nvPicPr>
            <p:cNvPr id="2" name="Picture 1"/>
            <p:cNvPicPr>
              <a:picLocks noChangeAspect="1"/>
            </p:cNvPicPr>
            <p:nvPr/>
          </p:nvPicPr>
          <p:blipFill>
            <a:blip r:embed="rId3"/>
            <a:stretch>
              <a:fillRect/>
            </a:stretch>
          </p:blipFill>
          <p:spPr>
            <a:xfrm>
              <a:off x="468423" y="1012371"/>
              <a:ext cx="11189837" cy="6858000"/>
            </a:xfrm>
            <a:prstGeom prst="rect">
              <a:avLst/>
            </a:prstGeom>
          </p:spPr>
        </p:pic>
        <p:sp>
          <p:nvSpPr>
            <p:cNvPr id="3" name="Rectangle 2"/>
            <p:cNvSpPr/>
            <p:nvPr/>
          </p:nvSpPr>
          <p:spPr>
            <a:xfrm>
              <a:off x="468423" y="1012370"/>
              <a:ext cx="11189837" cy="6858001"/>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470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A5F1E4-063F-124A-B795-E6FC9461B59C}"/>
              </a:ext>
            </a:extLst>
          </p:cNvPr>
          <p:cNvSpPr>
            <a:spLocks noGrp="1"/>
          </p:cNvSpPr>
          <p:nvPr>
            <p:ph type="title"/>
          </p:nvPr>
        </p:nvSpPr>
        <p:spPr>
          <a:xfrm>
            <a:off x="1024128" y="585216"/>
            <a:ext cx="9720072" cy="1499616"/>
          </a:xfrm>
        </p:spPr>
        <p:txBody>
          <a:bodyPr/>
          <a:lstStyle/>
          <a:p>
            <a:r>
              <a:rPr lang="en-US" dirty="0"/>
              <a:t>Your Turn #3</a:t>
            </a:r>
          </a:p>
        </p:txBody>
      </p:sp>
      <p:sp>
        <p:nvSpPr>
          <p:cNvPr id="5" name="Text Placeholder 2">
            <a:extLst>
              <a:ext uri="{FF2B5EF4-FFF2-40B4-BE49-F238E27FC236}">
                <a16:creationId xmlns:a16="http://schemas.microsoft.com/office/drawing/2014/main" id="{A1082A83-002E-264F-84B3-4FB6E28C5B87}"/>
              </a:ext>
            </a:extLst>
          </p:cNvPr>
          <p:cNvSpPr>
            <a:spLocks noGrp="1"/>
          </p:cNvSpPr>
          <p:nvPr>
            <p:ph type="body" sz="quarter" idx="13"/>
          </p:nvPr>
        </p:nvSpPr>
        <p:spPr>
          <a:xfrm>
            <a:off x="1024128" y="2238375"/>
            <a:ext cx="9720072" cy="3178175"/>
          </a:xfrm>
        </p:spPr>
        <p:txBody>
          <a:bodyPr>
            <a:normAutofit fontScale="92500" lnSpcReduction="20000"/>
          </a:bodyPr>
          <a:lstStyle/>
          <a:p>
            <a:pPr marL="0" indent="0">
              <a:buNone/>
            </a:pPr>
            <a:r>
              <a:rPr lang="en-US" dirty="0"/>
              <a:t>Create a new R Notebook. Save it as </a:t>
            </a:r>
            <a:r>
              <a:rPr lang="en-US" sz="3600" dirty="0" err="1">
                <a:solidFill>
                  <a:schemeClr val="accent2"/>
                </a:solidFill>
                <a:latin typeface="Monaco" pitchFamily="2" charset="77"/>
              </a:rPr>
              <a:t>Practice.Rmd</a:t>
            </a:r>
            <a:r>
              <a:rPr lang="en-US" sz="4400" dirty="0"/>
              <a:t> </a:t>
            </a:r>
            <a:r>
              <a:rPr lang="en-US" dirty="0"/>
              <a:t>and preview it.</a:t>
            </a:r>
          </a:p>
          <a:p>
            <a:pPr marL="0" indent="0">
              <a:buNone/>
            </a:pPr>
            <a:r>
              <a:rPr lang="en-US" dirty="0"/>
              <a:t>Now delete all the contents below the header and try to write the R Markdown that recapitulates the handout titled        “R Notebook Practice”.</a:t>
            </a:r>
          </a:p>
        </p:txBody>
      </p:sp>
    </p:spTree>
    <p:extLst>
      <p:ext uri="{BB962C8B-B14F-4D97-AF65-F5344CB8AC3E}">
        <p14:creationId xmlns:p14="http://schemas.microsoft.com/office/powerpoint/2010/main" val="25407202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9914" y="2971800"/>
            <a:ext cx="6923314" cy="830997"/>
          </a:xfrm>
          <a:prstGeom prst="rect">
            <a:avLst/>
          </a:prstGeom>
          <a:noFill/>
        </p:spPr>
        <p:txBody>
          <a:bodyPr wrap="square" rtlCol="0">
            <a:spAutoFit/>
          </a:bodyPr>
          <a:lstStyle/>
          <a:p>
            <a:pPr algn="ctr"/>
            <a:r>
              <a:rPr lang="en-US" sz="4800" dirty="0"/>
              <a:t>Notes for next time</a:t>
            </a:r>
          </a:p>
        </p:txBody>
      </p:sp>
    </p:spTree>
    <p:extLst>
      <p:ext uri="{BB962C8B-B14F-4D97-AF65-F5344CB8AC3E}">
        <p14:creationId xmlns:p14="http://schemas.microsoft.com/office/powerpoint/2010/main" val="979214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F7BD20-4593-8141-B7C3-4B9879E270D0}"/>
              </a:ext>
            </a:extLst>
          </p:cNvPr>
          <p:cNvPicPr>
            <a:picLocks noChangeAspect="1"/>
          </p:cNvPicPr>
          <p:nvPr/>
        </p:nvPicPr>
        <p:blipFill>
          <a:blip r:embed="rId3"/>
          <a:stretch>
            <a:fillRect/>
          </a:stretch>
        </p:blipFill>
        <p:spPr>
          <a:xfrm>
            <a:off x="1168400" y="1069508"/>
            <a:ext cx="4058497" cy="4686487"/>
          </a:xfrm>
          <a:prstGeom prst="rect">
            <a:avLst/>
          </a:prstGeom>
        </p:spPr>
      </p:pic>
      <p:pic>
        <p:nvPicPr>
          <p:cNvPr id="3" name="Picture 2">
            <a:extLst>
              <a:ext uri="{FF2B5EF4-FFF2-40B4-BE49-F238E27FC236}">
                <a16:creationId xmlns:a16="http://schemas.microsoft.com/office/drawing/2014/main" id="{2A97084B-4B3A-444C-ADEB-22A164BCEF4B}"/>
              </a:ext>
            </a:extLst>
          </p:cNvPr>
          <p:cNvPicPr>
            <a:picLocks noChangeAspect="1"/>
          </p:cNvPicPr>
          <p:nvPr/>
        </p:nvPicPr>
        <p:blipFill>
          <a:blip r:embed="rId4"/>
          <a:stretch>
            <a:fillRect/>
          </a:stretch>
        </p:blipFill>
        <p:spPr>
          <a:xfrm>
            <a:off x="5810000" y="1069508"/>
            <a:ext cx="6089899" cy="4903150"/>
          </a:xfrm>
          <a:prstGeom prst="rect">
            <a:avLst/>
          </a:prstGeom>
        </p:spPr>
      </p:pic>
    </p:spTree>
    <p:extLst>
      <p:ext uri="{BB962C8B-B14F-4D97-AF65-F5344CB8AC3E}">
        <p14:creationId xmlns:p14="http://schemas.microsoft.com/office/powerpoint/2010/main" val="3989428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71338"/>
          <a:stretch/>
        </p:blipFill>
        <p:spPr>
          <a:xfrm>
            <a:off x="802764" y="2674637"/>
            <a:ext cx="2597707" cy="1934178"/>
          </a:xfrm>
          <a:prstGeom prst="rect">
            <a:avLst/>
          </a:prstGeom>
        </p:spPr>
      </p:pic>
      <p:pic>
        <p:nvPicPr>
          <p:cNvPr id="4" name="Picture 3"/>
          <p:cNvPicPr>
            <a:picLocks noChangeAspect="1"/>
          </p:cNvPicPr>
          <p:nvPr/>
        </p:nvPicPr>
        <p:blipFill>
          <a:blip r:embed="rId4"/>
          <a:stretch>
            <a:fillRect/>
          </a:stretch>
        </p:blipFill>
        <p:spPr>
          <a:xfrm>
            <a:off x="3790576" y="808183"/>
            <a:ext cx="4664840" cy="1741540"/>
          </a:xfrm>
          <a:prstGeom prst="rect">
            <a:avLst/>
          </a:prstGeom>
        </p:spPr>
      </p:pic>
      <p:pic>
        <p:nvPicPr>
          <p:cNvPr id="5" name="Picture 4">
            <a:extLst>
              <a:ext uri="{FF2B5EF4-FFF2-40B4-BE49-F238E27FC236}">
                <a16:creationId xmlns:a16="http://schemas.microsoft.com/office/drawing/2014/main" id="{C442C317-58FA-1D41-873F-639608A8DB12}"/>
              </a:ext>
            </a:extLst>
          </p:cNvPr>
          <p:cNvPicPr>
            <a:picLocks noChangeAspect="1"/>
          </p:cNvPicPr>
          <p:nvPr/>
        </p:nvPicPr>
        <p:blipFill>
          <a:blip r:embed="rId5"/>
          <a:stretch>
            <a:fillRect/>
          </a:stretch>
        </p:blipFill>
        <p:spPr>
          <a:xfrm>
            <a:off x="3896102" y="2674637"/>
            <a:ext cx="4559314" cy="3430568"/>
          </a:xfrm>
          <a:prstGeom prst="rect">
            <a:avLst/>
          </a:prstGeom>
        </p:spPr>
      </p:pic>
      <p:pic>
        <p:nvPicPr>
          <p:cNvPr id="6" name="Picture 5">
            <a:extLst>
              <a:ext uri="{FF2B5EF4-FFF2-40B4-BE49-F238E27FC236}">
                <a16:creationId xmlns:a16="http://schemas.microsoft.com/office/drawing/2014/main" id="{5A683FD4-58BE-F146-8494-5C5287634B7C}"/>
              </a:ext>
            </a:extLst>
          </p:cNvPr>
          <p:cNvPicPr>
            <a:picLocks noChangeAspect="1"/>
          </p:cNvPicPr>
          <p:nvPr/>
        </p:nvPicPr>
        <p:blipFill>
          <a:blip r:embed="rId6"/>
          <a:stretch>
            <a:fillRect/>
          </a:stretch>
        </p:blipFill>
        <p:spPr>
          <a:xfrm>
            <a:off x="802765" y="813626"/>
            <a:ext cx="2641887" cy="1736097"/>
          </a:xfrm>
          <a:prstGeom prst="rect">
            <a:avLst/>
          </a:prstGeom>
        </p:spPr>
      </p:pic>
      <p:pic>
        <p:nvPicPr>
          <p:cNvPr id="7" name="Picture 6">
            <a:extLst>
              <a:ext uri="{FF2B5EF4-FFF2-40B4-BE49-F238E27FC236}">
                <a16:creationId xmlns:a16="http://schemas.microsoft.com/office/drawing/2014/main" id="{1FE9C913-0BDC-3344-BA80-D1489C82E018}"/>
              </a:ext>
            </a:extLst>
          </p:cNvPr>
          <p:cNvPicPr>
            <a:picLocks noChangeAspect="1"/>
          </p:cNvPicPr>
          <p:nvPr/>
        </p:nvPicPr>
        <p:blipFill rotWithShape="1">
          <a:blip r:embed="rId7"/>
          <a:srcRect t="30727" b="33186"/>
          <a:stretch/>
        </p:blipFill>
        <p:spPr>
          <a:xfrm>
            <a:off x="937902" y="5216544"/>
            <a:ext cx="2462570" cy="888661"/>
          </a:xfrm>
          <a:prstGeom prst="rect">
            <a:avLst/>
          </a:prstGeom>
        </p:spPr>
      </p:pic>
      <p:pic>
        <p:nvPicPr>
          <p:cNvPr id="8" name="Picture 7">
            <a:extLst>
              <a:ext uri="{FF2B5EF4-FFF2-40B4-BE49-F238E27FC236}">
                <a16:creationId xmlns:a16="http://schemas.microsoft.com/office/drawing/2014/main" id="{B350FF1E-2EF4-B34B-AA58-1E97C95F85DB}"/>
              </a:ext>
            </a:extLst>
          </p:cNvPr>
          <p:cNvPicPr>
            <a:picLocks noChangeAspect="1"/>
          </p:cNvPicPr>
          <p:nvPr/>
        </p:nvPicPr>
        <p:blipFill>
          <a:blip r:embed="rId8"/>
          <a:stretch>
            <a:fillRect/>
          </a:stretch>
        </p:blipFill>
        <p:spPr>
          <a:xfrm>
            <a:off x="8801340" y="2157141"/>
            <a:ext cx="2649442" cy="3059403"/>
          </a:xfrm>
          <a:prstGeom prst="rect">
            <a:avLst/>
          </a:prstGeom>
        </p:spPr>
      </p:pic>
    </p:spTree>
    <p:extLst>
      <p:ext uri="{BB962C8B-B14F-4D97-AF65-F5344CB8AC3E}">
        <p14:creationId xmlns:p14="http://schemas.microsoft.com/office/powerpoint/2010/main" val="809126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Structure</a:t>
            </a:r>
          </a:p>
        </p:txBody>
      </p:sp>
    </p:spTree>
    <p:extLst>
      <p:ext uri="{BB962C8B-B14F-4D97-AF65-F5344CB8AC3E}">
        <p14:creationId xmlns:p14="http://schemas.microsoft.com/office/powerpoint/2010/main" val="2478222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Goals</a:t>
            </a:r>
          </a:p>
          <a:p>
            <a:r>
              <a:rPr lang="en-US" sz="3200" dirty="0"/>
              <a:t>1. Appreciate Reproducibility in Data Analysis</a:t>
            </a:r>
          </a:p>
          <a:p>
            <a:r>
              <a:rPr lang="en-US" sz="3200" dirty="0"/>
              <a:t>2. Learn a Practical Way to Analyze Clinical Data Reproducibly</a:t>
            </a:r>
          </a:p>
          <a:p>
            <a:endParaRPr lang="en-US" sz="3200" dirty="0"/>
          </a:p>
          <a:p>
            <a:r>
              <a:rPr lang="en-US" sz="4000" dirty="0"/>
              <a:t>Objectives</a:t>
            </a:r>
          </a:p>
          <a:p>
            <a:r>
              <a:rPr lang="en-US" sz="3200" dirty="0"/>
              <a:t>1. Define “Reproducibility” and Explain its Importance</a:t>
            </a:r>
          </a:p>
          <a:p>
            <a:r>
              <a:rPr lang="en-US" sz="3200" dirty="0"/>
              <a:t>2. Learn How to Use R/</a:t>
            </a:r>
            <a:r>
              <a:rPr lang="en-US" sz="3200" dirty="0" err="1"/>
              <a:t>RStudio</a:t>
            </a:r>
            <a:r>
              <a:rPr lang="en-US" sz="3200" dirty="0"/>
              <a:t> to Import Data from Files and Databases; Transform Data; and Visualize Data</a:t>
            </a:r>
          </a:p>
          <a:p>
            <a:r>
              <a:rPr lang="en-US" sz="3200" dirty="0"/>
              <a:t>3. Create a Reproducible Report Written in R Markdown</a:t>
            </a:r>
          </a:p>
        </p:txBody>
      </p:sp>
    </p:spTree>
    <p:extLst>
      <p:ext uri="{BB962C8B-B14F-4D97-AF65-F5344CB8AC3E}">
        <p14:creationId xmlns:p14="http://schemas.microsoft.com/office/powerpoint/2010/main" val="1260104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48071449"/>
              </p:ext>
            </p:extLst>
          </p:nvPr>
        </p:nvGraphicFramePr>
        <p:xfrm>
          <a:off x="718730" y="683024"/>
          <a:ext cx="10841895" cy="5489175"/>
        </p:xfrm>
        <a:graphic>
          <a:graphicData uri="http://schemas.openxmlformats.org/drawingml/2006/table">
            <a:tbl>
              <a:tblPr>
                <a:tableStyleId>{46F890A9-2807-4EBB-B81D-B2AA78EC7F39}</a:tableStyleId>
              </a:tblPr>
              <a:tblGrid>
                <a:gridCol w="7410795">
                  <a:extLst>
                    <a:ext uri="{9D8B030D-6E8A-4147-A177-3AD203B41FA5}">
                      <a16:colId xmlns:a16="http://schemas.microsoft.com/office/drawing/2014/main" val="20000"/>
                    </a:ext>
                  </a:extLst>
                </a:gridCol>
                <a:gridCol w="3431100">
                  <a:extLst>
                    <a:ext uri="{9D8B030D-6E8A-4147-A177-3AD203B41FA5}">
                      <a16:colId xmlns:a16="http://schemas.microsoft.com/office/drawing/2014/main" val="20001"/>
                    </a:ext>
                  </a:extLst>
                </a:gridCol>
              </a:tblGrid>
              <a:tr h="1097835">
                <a:tc>
                  <a:txBody>
                    <a:bodyPr/>
                    <a:lstStyle/>
                    <a:p>
                      <a:pPr algn="ctr"/>
                      <a:r>
                        <a:rPr lang="en-US" sz="4400" b="0" dirty="0"/>
                        <a:t>Introduction</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800" baseline="0" dirty="0"/>
                        <a:t>8:30 – 10:00</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097835">
                <a:tc>
                  <a:txBody>
                    <a:bodyPr/>
                    <a:lstStyle/>
                    <a:p>
                      <a:pPr algn="ctr"/>
                      <a:r>
                        <a:rPr lang="en-US" sz="4400" b="0" dirty="0"/>
                        <a:t>Getting Data</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10:10 – 11:45</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097835">
                <a:tc>
                  <a:txBody>
                    <a:bodyPr/>
                    <a:lstStyle/>
                    <a:p>
                      <a:pPr algn="ctr"/>
                      <a:r>
                        <a:rPr lang="en-US" sz="4400" b="0" dirty="0"/>
                        <a:t>Lunch</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11:45 – 12:30</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1097835">
                <a:tc>
                  <a:txBody>
                    <a:bodyPr/>
                    <a:lstStyle/>
                    <a:p>
                      <a:pPr algn="ctr"/>
                      <a:r>
                        <a:rPr lang="en-US" sz="4400" b="0" dirty="0"/>
                        <a:t>Exploring Data</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12:30 – 2:30</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10978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0" dirty="0"/>
                        <a:t>Reproducible Reports</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2:40 – 4:00</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23760252"/>
                  </a:ext>
                </a:extLst>
              </a:tr>
            </a:tbl>
          </a:graphicData>
        </a:graphic>
      </p:graphicFrame>
      <p:sp>
        <p:nvSpPr>
          <p:cNvPr id="3" name="Rectangle 2">
            <a:extLst>
              <a:ext uri="{FF2B5EF4-FFF2-40B4-BE49-F238E27FC236}">
                <a16:creationId xmlns:a16="http://schemas.microsoft.com/office/drawing/2014/main" id="{1B2CD90C-0718-E344-9EDF-90C55DA52D8B}"/>
              </a:ext>
            </a:extLst>
          </p:cNvPr>
          <p:cNvSpPr/>
          <p:nvPr/>
        </p:nvSpPr>
        <p:spPr>
          <a:xfrm>
            <a:off x="718730" y="683024"/>
            <a:ext cx="10841895" cy="1062649"/>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726789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EC6BF-3C33-7C44-B2E6-EF044F7DA12E}"/>
              </a:ext>
            </a:extLst>
          </p:cNvPr>
          <p:cNvSpPr>
            <a:spLocks noGrp="1"/>
          </p:cNvSpPr>
          <p:nvPr>
            <p:ph type="title"/>
          </p:nvPr>
        </p:nvSpPr>
        <p:spPr/>
        <p:txBody>
          <a:bodyPr/>
          <a:lstStyle/>
          <a:p>
            <a:r>
              <a:rPr lang="en-US" dirty="0"/>
              <a:t>Workshop</a:t>
            </a:r>
          </a:p>
        </p:txBody>
      </p:sp>
      <p:pic>
        <p:nvPicPr>
          <p:cNvPr id="6" name="Picture 5">
            <a:extLst>
              <a:ext uri="{FF2B5EF4-FFF2-40B4-BE49-F238E27FC236}">
                <a16:creationId xmlns:a16="http://schemas.microsoft.com/office/drawing/2014/main" id="{0FB964C8-1894-FE4C-85BA-DAC1D95BD9F8}"/>
              </a:ext>
            </a:extLst>
          </p:cNvPr>
          <p:cNvPicPr>
            <a:picLocks noChangeAspect="1"/>
          </p:cNvPicPr>
          <p:nvPr/>
        </p:nvPicPr>
        <p:blipFill>
          <a:blip r:embed="rId3"/>
          <a:stretch>
            <a:fillRect/>
          </a:stretch>
        </p:blipFill>
        <p:spPr>
          <a:xfrm>
            <a:off x="2640658" y="2084832"/>
            <a:ext cx="3106811" cy="1762439"/>
          </a:xfrm>
          <a:prstGeom prst="rect">
            <a:avLst/>
          </a:prstGeom>
        </p:spPr>
      </p:pic>
      <p:pic>
        <p:nvPicPr>
          <p:cNvPr id="7" name="Picture 6">
            <a:extLst>
              <a:ext uri="{FF2B5EF4-FFF2-40B4-BE49-F238E27FC236}">
                <a16:creationId xmlns:a16="http://schemas.microsoft.com/office/drawing/2014/main" id="{8961A536-0064-F047-82FB-33D80D31EE7F}"/>
              </a:ext>
            </a:extLst>
          </p:cNvPr>
          <p:cNvPicPr>
            <a:picLocks noChangeAspect="1"/>
          </p:cNvPicPr>
          <p:nvPr/>
        </p:nvPicPr>
        <p:blipFill>
          <a:blip r:embed="rId4"/>
          <a:stretch>
            <a:fillRect/>
          </a:stretch>
        </p:blipFill>
        <p:spPr>
          <a:xfrm>
            <a:off x="2640658" y="4119749"/>
            <a:ext cx="3106811" cy="1762439"/>
          </a:xfrm>
          <a:prstGeom prst="rect">
            <a:avLst/>
          </a:prstGeom>
        </p:spPr>
      </p:pic>
      <p:pic>
        <p:nvPicPr>
          <p:cNvPr id="10" name="Picture 9">
            <a:extLst>
              <a:ext uri="{FF2B5EF4-FFF2-40B4-BE49-F238E27FC236}">
                <a16:creationId xmlns:a16="http://schemas.microsoft.com/office/drawing/2014/main" id="{DA941407-706C-C54E-BB32-FF094595D17A}"/>
              </a:ext>
            </a:extLst>
          </p:cNvPr>
          <p:cNvPicPr>
            <a:picLocks noChangeAspect="1"/>
          </p:cNvPicPr>
          <p:nvPr/>
        </p:nvPicPr>
        <p:blipFill>
          <a:blip r:embed="rId5"/>
          <a:stretch>
            <a:fillRect/>
          </a:stretch>
        </p:blipFill>
        <p:spPr>
          <a:xfrm>
            <a:off x="6289774" y="2084832"/>
            <a:ext cx="3539384" cy="3797356"/>
          </a:xfrm>
          <a:prstGeom prst="rect">
            <a:avLst/>
          </a:prstGeom>
        </p:spPr>
      </p:pic>
    </p:spTree>
    <p:extLst>
      <p:ext uri="{BB962C8B-B14F-4D97-AF65-F5344CB8AC3E}">
        <p14:creationId xmlns:p14="http://schemas.microsoft.com/office/powerpoint/2010/main" val="2297923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EC6BF-3C33-7C44-B2E6-EF044F7DA12E}"/>
              </a:ext>
            </a:extLst>
          </p:cNvPr>
          <p:cNvSpPr>
            <a:spLocks noGrp="1"/>
          </p:cNvSpPr>
          <p:nvPr>
            <p:ph type="title"/>
          </p:nvPr>
        </p:nvSpPr>
        <p:spPr/>
        <p:txBody>
          <a:bodyPr/>
          <a:lstStyle/>
          <a:p>
            <a:r>
              <a:rPr lang="en-US" dirty="0"/>
              <a:t>Course Project</a:t>
            </a:r>
          </a:p>
        </p:txBody>
      </p:sp>
      <p:grpSp>
        <p:nvGrpSpPr>
          <p:cNvPr id="4" name="Group 3">
            <a:extLst>
              <a:ext uri="{FF2B5EF4-FFF2-40B4-BE49-F238E27FC236}">
                <a16:creationId xmlns:a16="http://schemas.microsoft.com/office/drawing/2014/main" id="{929BD72C-304B-474A-9D0D-E994BE51F7CC}"/>
              </a:ext>
            </a:extLst>
          </p:cNvPr>
          <p:cNvGrpSpPr/>
          <p:nvPr/>
        </p:nvGrpSpPr>
        <p:grpSpPr>
          <a:xfrm>
            <a:off x="745439" y="2084832"/>
            <a:ext cx="28553482" cy="3973068"/>
            <a:chOff x="745439" y="2084832"/>
            <a:chExt cx="15984624" cy="2224177"/>
          </a:xfrm>
        </p:grpSpPr>
        <p:pic>
          <p:nvPicPr>
            <p:cNvPr id="3" name="Picture 2">
              <a:extLst>
                <a:ext uri="{FF2B5EF4-FFF2-40B4-BE49-F238E27FC236}">
                  <a16:creationId xmlns:a16="http://schemas.microsoft.com/office/drawing/2014/main" id="{1D77ACA2-080B-4D41-A44E-485F44D0D2E0}"/>
                </a:ext>
              </a:extLst>
            </p:cNvPr>
            <p:cNvPicPr>
              <a:picLocks noChangeAspect="1"/>
            </p:cNvPicPr>
            <p:nvPr/>
          </p:nvPicPr>
          <p:blipFill>
            <a:blip r:embed="rId3"/>
            <a:stretch>
              <a:fillRect/>
            </a:stretch>
          </p:blipFill>
          <p:spPr>
            <a:xfrm>
              <a:off x="745439" y="2091457"/>
              <a:ext cx="1712776" cy="2216003"/>
            </a:xfrm>
            <a:prstGeom prst="rect">
              <a:avLst/>
            </a:prstGeom>
          </p:spPr>
        </p:pic>
        <p:pic>
          <p:nvPicPr>
            <p:cNvPr id="7" name="Picture 6">
              <a:extLst>
                <a:ext uri="{FF2B5EF4-FFF2-40B4-BE49-F238E27FC236}">
                  <a16:creationId xmlns:a16="http://schemas.microsoft.com/office/drawing/2014/main" id="{0C83EF48-6A68-4347-9180-1FACF27C5825}"/>
                </a:ext>
              </a:extLst>
            </p:cNvPr>
            <p:cNvPicPr>
              <a:picLocks noChangeAspect="1"/>
            </p:cNvPicPr>
            <p:nvPr/>
          </p:nvPicPr>
          <p:blipFill>
            <a:blip r:embed="rId4"/>
            <a:stretch>
              <a:fillRect/>
            </a:stretch>
          </p:blipFill>
          <p:spPr>
            <a:xfrm>
              <a:off x="7881363" y="2084833"/>
              <a:ext cx="1712776" cy="2216003"/>
            </a:xfrm>
            <a:prstGeom prst="rect">
              <a:avLst/>
            </a:prstGeom>
          </p:spPr>
        </p:pic>
        <p:pic>
          <p:nvPicPr>
            <p:cNvPr id="9" name="Picture 8">
              <a:extLst>
                <a:ext uri="{FF2B5EF4-FFF2-40B4-BE49-F238E27FC236}">
                  <a16:creationId xmlns:a16="http://schemas.microsoft.com/office/drawing/2014/main" id="{84BF641F-2273-8E4E-9450-07740985BDBA}"/>
                </a:ext>
              </a:extLst>
            </p:cNvPr>
            <p:cNvPicPr>
              <a:picLocks noChangeAspect="1"/>
            </p:cNvPicPr>
            <p:nvPr/>
          </p:nvPicPr>
          <p:blipFill>
            <a:blip r:embed="rId5"/>
            <a:stretch>
              <a:fillRect/>
            </a:stretch>
          </p:blipFill>
          <p:spPr>
            <a:xfrm>
              <a:off x="11450198" y="2084833"/>
              <a:ext cx="1712776" cy="2216003"/>
            </a:xfrm>
            <a:prstGeom prst="rect">
              <a:avLst/>
            </a:prstGeom>
          </p:spPr>
        </p:pic>
        <p:pic>
          <p:nvPicPr>
            <p:cNvPr id="10" name="Picture 9">
              <a:extLst>
                <a:ext uri="{FF2B5EF4-FFF2-40B4-BE49-F238E27FC236}">
                  <a16:creationId xmlns:a16="http://schemas.microsoft.com/office/drawing/2014/main" id="{E76D2929-619A-F54F-AB5E-4AF303F5FAB4}"/>
                </a:ext>
              </a:extLst>
            </p:cNvPr>
            <p:cNvPicPr>
              <a:picLocks noChangeAspect="1"/>
            </p:cNvPicPr>
            <p:nvPr/>
          </p:nvPicPr>
          <p:blipFill>
            <a:blip r:embed="rId6"/>
            <a:stretch>
              <a:fillRect/>
            </a:stretch>
          </p:blipFill>
          <p:spPr>
            <a:xfrm>
              <a:off x="13233743" y="2084833"/>
              <a:ext cx="1712776" cy="2216003"/>
            </a:xfrm>
            <a:prstGeom prst="rect">
              <a:avLst/>
            </a:prstGeom>
          </p:spPr>
        </p:pic>
        <p:pic>
          <p:nvPicPr>
            <p:cNvPr id="11" name="Picture 10">
              <a:extLst>
                <a:ext uri="{FF2B5EF4-FFF2-40B4-BE49-F238E27FC236}">
                  <a16:creationId xmlns:a16="http://schemas.microsoft.com/office/drawing/2014/main" id="{D299792D-D327-C846-A7C7-3448FE4A69B9}"/>
                </a:ext>
              </a:extLst>
            </p:cNvPr>
            <p:cNvPicPr>
              <a:picLocks noChangeAspect="1"/>
            </p:cNvPicPr>
            <p:nvPr/>
          </p:nvPicPr>
          <p:blipFill>
            <a:blip r:embed="rId7"/>
            <a:stretch>
              <a:fillRect/>
            </a:stretch>
          </p:blipFill>
          <p:spPr>
            <a:xfrm>
              <a:off x="15017287" y="2084833"/>
              <a:ext cx="1712776" cy="2216003"/>
            </a:xfrm>
            <a:prstGeom prst="rect">
              <a:avLst/>
            </a:prstGeom>
          </p:spPr>
        </p:pic>
        <p:pic>
          <p:nvPicPr>
            <p:cNvPr id="13" name="Picture 12">
              <a:extLst>
                <a:ext uri="{FF2B5EF4-FFF2-40B4-BE49-F238E27FC236}">
                  <a16:creationId xmlns:a16="http://schemas.microsoft.com/office/drawing/2014/main" id="{299D0EFD-5CED-C847-A846-1B956E7BF0F2}"/>
                </a:ext>
              </a:extLst>
            </p:cNvPr>
            <p:cNvPicPr>
              <a:picLocks noChangeAspect="1"/>
            </p:cNvPicPr>
            <p:nvPr/>
          </p:nvPicPr>
          <p:blipFill>
            <a:blip r:embed="rId8"/>
            <a:stretch>
              <a:fillRect/>
            </a:stretch>
          </p:blipFill>
          <p:spPr>
            <a:xfrm>
              <a:off x="2529530" y="2091456"/>
              <a:ext cx="1713974" cy="2217553"/>
            </a:xfrm>
            <a:prstGeom prst="rect">
              <a:avLst/>
            </a:prstGeom>
          </p:spPr>
        </p:pic>
        <p:pic>
          <p:nvPicPr>
            <p:cNvPr id="14" name="Picture 13">
              <a:extLst>
                <a:ext uri="{FF2B5EF4-FFF2-40B4-BE49-F238E27FC236}">
                  <a16:creationId xmlns:a16="http://schemas.microsoft.com/office/drawing/2014/main" id="{C712710A-FBFC-4F4E-805F-A537D24B7A24}"/>
                </a:ext>
              </a:extLst>
            </p:cNvPr>
            <p:cNvPicPr>
              <a:picLocks noChangeAspect="1"/>
            </p:cNvPicPr>
            <p:nvPr/>
          </p:nvPicPr>
          <p:blipFill>
            <a:blip r:embed="rId9"/>
            <a:stretch>
              <a:fillRect/>
            </a:stretch>
          </p:blipFill>
          <p:spPr>
            <a:xfrm>
              <a:off x="4314273" y="2084833"/>
              <a:ext cx="1712776" cy="2216003"/>
            </a:xfrm>
            <a:prstGeom prst="rect">
              <a:avLst/>
            </a:prstGeom>
          </p:spPr>
        </p:pic>
        <p:pic>
          <p:nvPicPr>
            <p:cNvPr id="15" name="Picture 14">
              <a:extLst>
                <a:ext uri="{FF2B5EF4-FFF2-40B4-BE49-F238E27FC236}">
                  <a16:creationId xmlns:a16="http://schemas.microsoft.com/office/drawing/2014/main" id="{487ADE7C-DBAD-C341-8B00-A3EF2AA875BA}"/>
                </a:ext>
              </a:extLst>
            </p:cNvPr>
            <p:cNvPicPr>
              <a:picLocks noChangeAspect="1"/>
            </p:cNvPicPr>
            <p:nvPr/>
          </p:nvPicPr>
          <p:blipFill>
            <a:blip r:embed="rId10"/>
            <a:stretch>
              <a:fillRect/>
            </a:stretch>
          </p:blipFill>
          <p:spPr>
            <a:xfrm>
              <a:off x="6097818" y="2084833"/>
              <a:ext cx="1712776" cy="2216003"/>
            </a:xfrm>
            <a:prstGeom prst="rect">
              <a:avLst/>
            </a:prstGeom>
          </p:spPr>
        </p:pic>
        <p:pic>
          <p:nvPicPr>
            <p:cNvPr id="16" name="Picture 15">
              <a:extLst>
                <a:ext uri="{FF2B5EF4-FFF2-40B4-BE49-F238E27FC236}">
                  <a16:creationId xmlns:a16="http://schemas.microsoft.com/office/drawing/2014/main" id="{D0057421-EBBF-E84B-9C2D-D52EEE244DA5}"/>
                </a:ext>
              </a:extLst>
            </p:cNvPr>
            <p:cNvPicPr>
              <a:picLocks noChangeAspect="1"/>
            </p:cNvPicPr>
            <p:nvPr/>
          </p:nvPicPr>
          <p:blipFill>
            <a:blip r:embed="rId11"/>
            <a:stretch>
              <a:fillRect/>
            </a:stretch>
          </p:blipFill>
          <p:spPr>
            <a:xfrm>
              <a:off x="9664908" y="2084832"/>
              <a:ext cx="1712776" cy="2216003"/>
            </a:xfrm>
            <a:prstGeom prst="rect">
              <a:avLst/>
            </a:prstGeom>
          </p:spPr>
        </p:pic>
      </p:grpSp>
    </p:spTree>
    <p:extLst>
      <p:ext uri="{BB962C8B-B14F-4D97-AF65-F5344CB8AC3E}">
        <p14:creationId xmlns:p14="http://schemas.microsoft.com/office/powerpoint/2010/main" val="256651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45833E-6 1.48148E-6 L -0.26198 0.00116 " pathEditMode="relative" rAng="0" ptsTypes="AA">
                                      <p:cBhvr>
                                        <p:cTn id="6" dur="500" fill="hold"/>
                                        <p:tgtEl>
                                          <p:spTgt spid="4"/>
                                        </p:tgtEl>
                                        <p:attrNameLst>
                                          <p:attrName>ppt_x</p:attrName>
                                          <p:attrName>ppt_y</p:attrName>
                                        </p:attrNameLst>
                                      </p:cBhvr>
                                      <p:rCtr x="-13099" y="46"/>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26315 0.00116 L -0.525 0.00116 " pathEditMode="relative" ptsTypes="AA">
                                      <p:cBhvr>
                                        <p:cTn id="10" dur="500" fill="hold"/>
                                        <p:tgtEl>
                                          <p:spTgt spid="4"/>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52526 0.00162 L -0.78776 0.00162 " pathEditMode="relative" ptsTypes="AA">
                                      <p:cBhvr>
                                        <p:cTn id="14" dur="500" fill="hold"/>
                                        <p:tgtEl>
                                          <p:spTgt spid="4"/>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78776 0.00162 L -1.05026 0.00162 " pathEditMode="relative" ptsTypes="AA">
                                      <p:cBhvr>
                                        <p:cTn id="18" dur="500" fill="hold"/>
                                        <p:tgtEl>
                                          <p:spTgt spid="4"/>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1.05 0.00162 L -1.3125 0.00162 " pathEditMode="relative" ptsTypes="AA">
                                      <p:cBhvr>
                                        <p:cTn id="22" dur="500" fill="hold"/>
                                        <p:tgtEl>
                                          <p:spTgt spid="4"/>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1.31302 0.00162 L -1.57552 0.00162 " pathEditMode="relative" rAng="0" ptsTypes="AA">
                                      <p:cBhvr>
                                        <p:cTn id="26" dur="500" fill="hold"/>
                                        <p:tgtEl>
                                          <p:spTgt spid="4"/>
                                        </p:tgtEl>
                                        <p:attrNameLst>
                                          <p:attrName>ppt_x</p:attrName>
                                          <p:attrName>ppt_y</p:attrName>
                                        </p:attrNameLst>
                                      </p:cBhvr>
                                      <p:rCtr x="-13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8778</TotalTime>
  <Words>4026</Words>
  <Application>Microsoft Macintosh PowerPoint</Application>
  <PresentationFormat>Widescreen</PresentationFormat>
  <Paragraphs>346</Paragraphs>
  <Slides>39</Slides>
  <Notes>38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Andale Mono</vt:lpstr>
      <vt:lpstr>Arial</vt:lpstr>
      <vt:lpstr>Calibri</vt:lpstr>
      <vt:lpstr>Mangal</vt:lpstr>
      <vt:lpstr>Marker Felt Thin</vt:lpstr>
      <vt:lpstr>Monaco</vt:lpstr>
      <vt:lpstr>Tw Cen MT</vt:lpstr>
      <vt:lpstr>Tw Cen MT Condensed</vt:lpstr>
      <vt:lpstr>Wingdings</vt:lpstr>
      <vt:lpstr>Wingdings 3</vt:lpstr>
      <vt:lpstr>Integral</vt:lpstr>
      <vt:lpstr>Reproducible Clinical Data Analysis with R and RStudio</vt:lpstr>
      <vt:lpstr>Warm up</vt:lpstr>
      <vt:lpstr>PowerPoint Presentation</vt:lpstr>
      <vt:lpstr>PowerPoint Presentation</vt:lpstr>
      <vt:lpstr>Course Structure</vt:lpstr>
      <vt:lpstr>PowerPoint Presentation</vt:lpstr>
      <vt:lpstr>PowerPoint Presentation</vt:lpstr>
      <vt:lpstr>Workshop</vt:lpstr>
      <vt:lpstr>Course Project</vt:lpstr>
      <vt:lpstr>Hackathons</vt:lpstr>
      <vt:lpstr>Reproducibility</vt:lpstr>
      <vt:lpstr>Replication vs Reproduction</vt:lpstr>
      <vt:lpstr>The Duke Cancer Scandal</vt:lpstr>
      <vt:lpstr>“Common errors are simple,    Simple errors are common”</vt:lpstr>
      <vt:lpstr>Point-and-Click Is Not Reproducible</vt:lpstr>
      <vt:lpstr>Why YOU Should Do Data Analysis Reproducibly</vt:lpstr>
      <vt:lpstr>Your Turn #1</vt:lpstr>
      <vt:lpstr>The Tools We’ll Use</vt:lpstr>
      <vt:lpstr>Why R?</vt:lpstr>
      <vt:lpstr>What is RStudio?</vt:lpstr>
      <vt:lpstr>PowerPoint Presentation</vt:lpstr>
      <vt:lpstr>Tidyverse for “Tidy” Data Analysis</vt:lpstr>
      <vt:lpstr>A Word About Packages</vt:lpstr>
      <vt:lpstr>R Markdown for Reproducible Reports</vt:lpstr>
      <vt:lpstr>PowerPoint Presentation</vt:lpstr>
      <vt:lpstr>Your Turn #2</vt:lpstr>
      <vt:lpstr>Creating a New R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#3</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358</cp:revision>
  <cp:lastPrinted>2019-02-19T22:36:37Z</cp:lastPrinted>
  <dcterms:created xsi:type="dcterms:W3CDTF">2018-02-01T22:00:01Z</dcterms:created>
  <dcterms:modified xsi:type="dcterms:W3CDTF">2019-07-13T23:41:15Z</dcterms:modified>
</cp:coreProperties>
</file>